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07" r:id="rId2"/>
    <p:sldId id="258" r:id="rId3"/>
    <p:sldId id="271" r:id="rId4"/>
    <p:sldId id="268" r:id="rId5"/>
    <p:sldId id="310" r:id="rId6"/>
    <p:sldId id="264" r:id="rId7"/>
    <p:sldId id="280" r:id="rId8"/>
    <p:sldId id="306" r:id="rId9"/>
    <p:sldId id="263" r:id="rId10"/>
    <p:sldId id="293" r:id="rId11"/>
    <p:sldId id="281" r:id="rId12"/>
    <p:sldId id="282" r:id="rId13"/>
    <p:sldId id="283" r:id="rId14"/>
    <p:sldId id="300" r:id="rId15"/>
    <p:sldId id="287" r:id="rId16"/>
    <p:sldId id="298" r:id="rId17"/>
    <p:sldId id="284" r:id="rId18"/>
    <p:sldId id="288" r:id="rId19"/>
    <p:sldId id="289" r:id="rId20"/>
    <p:sldId id="297" r:id="rId21"/>
    <p:sldId id="302"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DC7DB-7350-E84D-94A9-44BCF78F5887}" type="doc">
      <dgm:prSet loTypeId="urn:microsoft.com/office/officeart/2005/8/layout/venn3" loCatId="" qsTypeId="urn:microsoft.com/office/officeart/2005/8/quickstyle/simple1" qsCatId="simple" csTypeId="urn:microsoft.com/office/officeart/2005/8/colors/colorful1" csCatId="colorful" phldr="1"/>
      <dgm:spPr/>
      <dgm:t>
        <a:bodyPr/>
        <a:lstStyle/>
        <a:p>
          <a:endParaRPr lang="en-US"/>
        </a:p>
      </dgm:t>
    </dgm:pt>
    <dgm:pt modelId="{C3F13C72-C7A5-D642-8567-8494C5ADCE0C}">
      <dgm:prSet phldrT="[Text]"/>
      <dgm:spPr/>
      <dgm:t>
        <a:bodyPr/>
        <a:lstStyle/>
        <a:p>
          <a:r>
            <a:rPr lang="en-US" dirty="0" smtClean="0"/>
            <a:t>Teaching</a:t>
          </a:r>
          <a:endParaRPr lang="en-US" dirty="0"/>
        </a:p>
      </dgm:t>
    </dgm:pt>
    <dgm:pt modelId="{B17BDBE0-12FB-6C47-B5C4-509B75EAD7E3}" type="parTrans" cxnId="{AA8556A5-480C-8549-84E4-FFDEC76C2479}">
      <dgm:prSet/>
      <dgm:spPr/>
      <dgm:t>
        <a:bodyPr/>
        <a:lstStyle/>
        <a:p>
          <a:endParaRPr lang="en-US"/>
        </a:p>
      </dgm:t>
    </dgm:pt>
    <dgm:pt modelId="{6A90862F-1B4C-EA42-B763-B6F6C06EF870}" type="sibTrans" cxnId="{AA8556A5-480C-8549-84E4-FFDEC76C2479}">
      <dgm:prSet/>
      <dgm:spPr/>
      <dgm:t>
        <a:bodyPr/>
        <a:lstStyle/>
        <a:p>
          <a:endParaRPr lang="en-US"/>
        </a:p>
      </dgm:t>
    </dgm:pt>
    <dgm:pt modelId="{C7FEFD21-62FA-564E-8E54-3559F73BAC0D}">
      <dgm:prSet phldrT="[Text]"/>
      <dgm:spPr/>
      <dgm:t>
        <a:bodyPr/>
        <a:lstStyle/>
        <a:p>
          <a:r>
            <a:rPr lang="en-US" dirty="0" smtClean="0"/>
            <a:t>Coaching</a:t>
          </a:r>
          <a:endParaRPr lang="en-US" dirty="0"/>
        </a:p>
      </dgm:t>
    </dgm:pt>
    <dgm:pt modelId="{1EE6437E-A870-1947-A2B1-B8EDCAF6C474}" type="parTrans" cxnId="{B352811B-E5DD-B045-B083-6E1EF54A7DA5}">
      <dgm:prSet/>
      <dgm:spPr/>
      <dgm:t>
        <a:bodyPr/>
        <a:lstStyle/>
        <a:p>
          <a:endParaRPr lang="en-US"/>
        </a:p>
      </dgm:t>
    </dgm:pt>
    <dgm:pt modelId="{07A23CB5-C7FB-3448-83BD-165D5D4B2C80}" type="sibTrans" cxnId="{B352811B-E5DD-B045-B083-6E1EF54A7DA5}">
      <dgm:prSet/>
      <dgm:spPr/>
      <dgm:t>
        <a:bodyPr/>
        <a:lstStyle/>
        <a:p>
          <a:endParaRPr lang="en-US"/>
        </a:p>
      </dgm:t>
    </dgm:pt>
    <dgm:pt modelId="{1F3A14C4-3938-F041-9F0F-CE56BFD7E4B0}">
      <dgm:prSet phldrT="[Text]"/>
      <dgm:spPr/>
      <dgm:t>
        <a:bodyPr/>
        <a:lstStyle/>
        <a:p>
          <a:r>
            <a:rPr lang="en-US" dirty="0" smtClean="0"/>
            <a:t>Consulting</a:t>
          </a:r>
          <a:endParaRPr lang="en-US" dirty="0"/>
        </a:p>
      </dgm:t>
    </dgm:pt>
    <dgm:pt modelId="{5B8D8FA3-9F57-E747-BD41-AB8183C7ED98}" type="parTrans" cxnId="{01A6EF74-6627-5F46-9446-EEFDF1F018A8}">
      <dgm:prSet/>
      <dgm:spPr/>
      <dgm:t>
        <a:bodyPr/>
        <a:lstStyle/>
        <a:p>
          <a:endParaRPr lang="en-US"/>
        </a:p>
      </dgm:t>
    </dgm:pt>
    <dgm:pt modelId="{C7B963D8-6B2C-F848-A8E9-1DE5D76378E9}" type="sibTrans" cxnId="{01A6EF74-6627-5F46-9446-EEFDF1F018A8}">
      <dgm:prSet/>
      <dgm:spPr/>
      <dgm:t>
        <a:bodyPr/>
        <a:lstStyle/>
        <a:p>
          <a:endParaRPr lang="en-US"/>
        </a:p>
      </dgm:t>
    </dgm:pt>
    <dgm:pt modelId="{6070218C-DAF2-8B46-9089-E39811330380}">
      <dgm:prSet phldrT="[Text]"/>
      <dgm:spPr/>
      <dgm:t>
        <a:bodyPr/>
        <a:lstStyle/>
        <a:p>
          <a:r>
            <a:rPr lang="en-US" dirty="0" smtClean="0"/>
            <a:t>Cohorts</a:t>
          </a:r>
          <a:endParaRPr lang="en-US" dirty="0"/>
        </a:p>
      </dgm:t>
    </dgm:pt>
    <dgm:pt modelId="{FC3C52D8-78C3-D54E-B32D-9233A6486056}" type="parTrans" cxnId="{5D0A18FB-C335-244B-8BAF-3B3D5E967919}">
      <dgm:prSet/>
      <dgm:spPr/>
      <dgm:t>
        <a:bodyPr/>
        <a:lstStyle/>
        <a:p>
          <a:endParaRPr lang="en-US"/>
        </a:p>
      </dgm:t>
    </dgm:pt>
    <dgm:pt modelId="{40C031DB-B40E-D747-AC40-2CB19A433CEA}" type="sibTrans" cxnId="{5D0A18FB-C335-244B-8BAF-3B3D5E967919}">
      <dgm:prSet/>
      <dgm:spPr/>
      <dgm:t>
        <a:bodyPr/>
        <a:lstStyle/>
        <a:p>
          <a:endParaRPr lang="en-US"/>
        </a:p>
      </dgm:t>
    </dgm:pt>
    <dgm:pt modelId="{CC631EDF-F929-174A-9D6C-E694D7E146F5}" type="pres">
      <dgm:prSet presAssocID="{C91DC7DB-7350-E84D-94A9-44BCF78F5887}" presName="Name0" presStyleCnt="0">
        <dgm:presLayoutVars>
          <dgm:dir/>
          <dgm:resizeHandles val="exact"/>
        </dgm:presLayoutVars>
      </dgm:prSet>
      <dgm:spPr/>
      <dgm:t>
        <a:bodyPr/>
        <a:lstStyle/>
        <a:p>
          <a:endParaRPr lang="en-US"/>
        </a:p>
      </dgm:t>
    </dgm:pt>
    <dgm:pt modelId="{A2156FC4-D63A-1A4B-8710-4026E39F16B9}" type="pres">
      <dgm:prSet presAssocID="{C3F13C72-C7A5-D642-8567-8494C5ADCE0C}" presName="Name5" presStyleLbl="vennNode1" presStyleIdx="0" presStyleCnt="4">
        <dgm:presLayoutVars>
          <dgm:bulletEnabled val="1"/>
        </dgm:presLayoutVars>
      </dgm:prSet>
      <dgm:spPr/>
      <dgm:t>
        <a:bodyPr/>
        <a:lstStyle/>
        <a:p>
          <a:endParaRPr lang="en-US"/>
        </a:p>
      </dgm:t>
    </dgm:pt>
    <dgm:pt modelId="{ACFA9E66-FA99-7C4C-8D97-DC72AA7C7C00}" type="pres">
      <dgm:prSet presAssocID="{6A90862F-1B4C-EA42-B763-B6F6C06EF870}" presName="space" presStyleCnt="0"/>
      <dgm:spPr/>
      <dgm:t>
        <a:bodyPr/>
        <a:lstStyle/>
        <a:p>
          <a:endParaRPr lang="en-US"/>
        </a:p>
      </dgm:t>
    </dgm:pt>
    <dgm:pt modelId="{D5793588-CF03-7642-9EDC-19BEDAF7774B}" type="pres">
      <dgm:prSet presAssocID="{C7FEFD21-62FA-564E-8E54-3559F73BAC0D}" presName="Name5" presStyleLbl="vennNode1" presStyleIdx="1" presStyleCnt="4">
        <dgm:presLayoutVars>
          <dgm:bulletEnabled val="1"/>
        </dgm:presLayoutVars>
      </dgm:prSet>
      <dgm:spPr/>
      <dgm:t>
        <a:bodyPr/>
        <a:lstStyle/>
        <a:p>
          <a:endParaRPr lang="en-US"/>
        </a:p>
      </dgm:t>
    </dgm:pt>
    <dgm:pt modelId="{17D5A1A4-4BA8-D147-B508-4D77582701DD}" type="pres">
      <dgm:prSet presAssocID="{07A23CB5-C7FB-3448-83BD-165D5D4B2C80}" presName="space" presStyleCnt="0"/>
      <dgm:spPr/>
      <dgm:t>
        <a:bodyPr/>
        <a:lstStyle/>
        <a:p>
          <a:endParaRPr lang="en-US"/>
        </a:p>
      </dgm:t>
    </dgm:pt>
    <dgm:pt modelId="{EB60AC65-4BE0-6344-A6DF-A0B6BC9246D3}" type="pres">
      <dgm:prSet presAssocID="{1F3A14C4-3938-F041-9F0F-CE56BFD7E4B0}" presName="Name5" presStyleLbl="vennNode1" presStyleIdx="2" presStyleCnt="4">
        <dgm:presLayoutVars>
          <dgm:bulletEnabled val="1"/>
        </dgm:presLayoutVars>
      </dgm:prSet>
      <dgm:spPr/>
      <dgm:t>
        <a:bodyPr/>
        <a:lstStyle/>
        <a:p>
          <a:endParaRPr lang="en-US"/>
        </a:p>
      </dgm:t>
    </dgm:pt>
    <dgm:pt modelId="{605F142B-2D9B-CE44-81BF-BBFB80879096}" type="pres">
      <dgm:prSet presAssocID="{C7B963D8-6B2C-F848-A8E9-1DE5D76378E9}" presName="space" presStyleCnt="0"/>
      <dgm:spPr/>
      <dgm:t>
        <a:bodyPr/>
        <a:lstStyle/>
        <a:p>
          <a:endParaRPr lang="en-US"/>
        </a:p>
      </dgm:t>
    </dgm:pt>
    <dgm:pt modelId="{C8771502-5E18-BF47-93D2-5B80C4231235}" type="pres">
      <dgm:prSet presAssocID="{6070218C-DAF2-8B46-9089-E39811330380}" presName="Name5" presStyleLbl="vennNode1" presStyleIdx="3" presStyleCnt="4">
        <dgm:presLayoutVars>
          <dgm:bulletEnabled val="1"/>
        </dgm:presLayoutVars>
      </dgm:prSet>
      <dgm:spPr/>
      <dgm:t>
        <a:bodyPr/>
        <a:lstStyle/>
        <a:p>
          <a:endParaRPr lang="en-US"/>
        </a:p>
      </dgm:t>
    </dgm:pt>
  </dgm:ptLst>
  <dgm:cxnLst>
    <dgm:cxn modelId="{50306D0D-57EC-4830-9071-19430DE79868}" type="presOf" srcId="{6070218C-DAF2-8B46-9089-E39811330380}" destId="{C8771502-5E18-BF47-93D2-5B80C4231235}" srcOrd="0" destOrd="0" presId="urn:microsoft.com/office/officeart/2005/8/layout/venn3"/>
    <dgm:cxn modelId="{5D0A18FB-C335-244B-8BAF-3B3D5E967919}" srcId="{C91DC7DB-7350-E84D-94A9-44BCF78F5887}" destId="{6070218C-DAF2-8B46-9089-E39811330380}" srcOrd="3" destOrd="0" parTransId="{FC3C52D8-78C3-D54E-B32D-9233A6486056}" sibTransId="{40C031DB-B40E-D747-AC40-2CB19A433CEA}"/>
    <dgm:cxn modelId="{01A6EF74-6627-5F46-9446-EEFDF1F018A8}" srcId="{C91DC7DB-7350-E84D-94A9-44BCF78F5887}" destId="{1F3A14C4-3938-F041-9F0F-CE56BFD7E4B0}" srcOrd="2" destOrd="0" parTransId="{5B8D8FA3-9F57-E747-BD41-AB8183C7ED98}" sibTransId="{C7B963D8-6B2C-F848-A8E9-1DE5D76378E9}"/>
    <dgm:cxn modelId="{F2BC52E4-6EB8-4F77-BEB1-420C5D199ADD}" type="presOf" srcId="{1F3A14C4-3938-F041-9F0F-CE56BFD7E4B0}" destId="{EB60AC65-4BE0-6344-A6DF-A0B6BC9246D3}" srcOrd="0" destOrd="0" presId="urn:microsoft.com/office/officeart/2005/8/layout/venn3"/>
    <dgm:cxn modelId="{AA8556A5-480C-8549-84E4-FFDEC76C2479}" srcId="{C91DC7DB-7350-E84D-94A9-44BCF78F5887}" destId="{C3F13C72-C7A5-D642-8567-8494C5ADCE0C}" srcOrd="0" destOrd="0" parTransId="{B17BDBE0-12FB-6C47-B5C4-509B75EAD7E3}" sibTransId="{6A90862F-1B4C-EA42-B763-B6F6C06EF870}"/>
    <dgm:cxn modelId="{82893660-F8FF-48A9-9F14-20D7ADDB00E6}" type="presOf" srcId="{C91DC7DB-7350-E84D-94A9-44BCF78F5887}" destId="{CC631EDF-F929-174A-9D6C-E694D7E146F5}" srcOrd="0" destOrd="0" presId="urn:microsoft.com/office/officeart/2005/8/layout/venn3"/>
    <dgm:cxn modelId="{A3555F82-E89B-4293-BA0B-EEDA71ED845E}" type="presOf" srcId="{C3F13C72-C7A5-D642-8567-8494C5ADCE0C}" destId="{A2156FC4-D63A-1A4B-8710-4026E39F16B9}" srcOrd="0" destOrd="0" presId="urn:microsoft.com/office/officeart/2005/8/layout/venn3"/>
    <dgm:cxn modelId="{B51A761A-26D5-4F27-B6FF-06E8ADD96059}" type="presOf" srcId="{C7FEFD21-62FA-564E-8E54-3559F73BAC0D}" destId="{D5793588-CF03-7642-9EDC-19BEDAF7774B}" srcOrd="0" destOrd="0" presId="urn:microsoft.com/office/officeart/2005/8/layout/venn3"/>
    <dgm:cxn modelId="{B352811B-E5DD-B045-B083-6E1EF54A7DA5}" srcId="{C91DC7DB-7350-E84D-94A9-44BCF78F5887}" destId="{C7FEFD21-62FA-564E-8E54-3559F73BAC0D}" srcOrd="1" destOrd="0" parTransId="{1EE6437E-A870-1947-A2B1-B8EDCAF6C474}" sibTransId="{07A23CB5-C7FB-3448-83BD-165D5D4B2C80}"/>
    <dgm:cxn modelId="{A043BB9B-00F2-4CB1-9EE9-AF8EB4A727FD}" type="presParOf" srcId="{CC631EDF-F929-174A-9D6C-E694D7E146F5}" destId="{A2156FC4-D63A-1A4B-8710-4026E39F16B9}" srcOrd="0" destOrd="0" presId="urn:microsoft.com/office/officeart/2005/8/layout/venn3"/>
    <dgm:cxn modelId="{73DAE7BA-F973-4703-AE42-2459B2E9340A}" type="presParOf" srcId="{CC631EDF-F929-174A-9D6C-E694D7E146F5}" destId="{ACFA9E66-FA99-7C4C-8D97-DC72AA7C7C00}" srcOrd="1" destOrd="0" presId="urn:microsoft.com/office/officeart/2005/8/layout/venn3"/>
    <dgm:cxn modelId="{AB32481F-AF3E-47D0-B1DC-8EA8C0EB6E80}" type="presParOf" srcId="{CC631EDF-F929-174A-9D6C-E694D7E146F5}" destId="{D5793588-CF03-7642-9EDC-19BEDAF7774B}" srcOrd="2" destOrd="0" presId="urn:microsoft.com/office/officeart/2005/8/layout/venn3"/>
    <dgm:cxn modelId="{860BBB87-B037-429D-8AFF-2438F3F479C2}" type="presParOf" srcId="{CC631EDF-F929-174A-9D6C-E694D7E146F5}" destId="{17D5A1A4-4BA8-D147-B508-4D77582701DD}" srcOrd="3" destOrd="0" presId="urn:microsoft.com/office/officeart/2005/8/layout/venn3"/>
    <dgm:cxn modelId="{F64EBE50-BF6A-488B-B5F0-ABA90B702E9F}" type="presParOf" srcId="{CC631EDF-F929-174A-9D6C-E694D7E146F5}" destId="{EB60AC65-4BE0-6344-A6DF-A0B6BC9246D3}" srcOrd="4" destOrd="0" presId="urn:microsoft.com/office/officeart/2005/8/layout/venn3"/>
    <dgm:cxn modelId="{3B8E59D7-B74D-4765-91BE-6CD0354AD515}" type="presParOf" srcId="{CC631EDF-F929-174A-9D6C-E694D7E146F5}" destId="{605F142B-2D9B-CE44-81BF-BBFB80879096}" srcOrd="5" destOrd="0" presId="urn:microsoft.com/office/officeart/2005/8/layout/venn3"/>
    <dgm:cxn modelId="{8D1E4EFF-77E7-45EF-916C-E67C0A04120A}" type="presParOf" srcId="{CC631EDF-F929-174A-9D6C-E694D7E146F5}" destId="{C8771502-5E18-BF47-93D2-5B80C4231235}"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1AF24B-7C56-45F2-BEF8-4A1274E426CA}" type="doc">
      <dgm:prSet loTypeId="urn:microsoft.com/office/officeart/2005/8/layout/venn2" loCatId="relationship" qsTypeId="urn:microsoft.com/office/officeart/2005/8/quickstyle/simple1" qsCatId="simple" csTypeId="urn:microsoft.com/office/officeart/2005/8/colors/accent0_1" csCatId="mainScheme" phldr="1"/>
      <dgm:spPr/>
      <dgm:t>
        <a:bodyPr/>
        <a:lstStyle/>
        <a:p>
          <a:endParaRPr lang="en-US"/>
        </a:p>
      </dgm:t>
    </dgm:pt>
    <dgm:pt modelId="{79380130-15E4-4142-A9C2-9BC1F60C4482}">
      <dgm:prSet phldrT="[Text]"/>
      <dgm:spPr>
        <a:solidFill>
          <a:srgbClr val="92D050"/>
        </a:solidFill>
      </dgm:spPr>
      <dgm:t>
        <a:bodyPr/>
        <a:lstStyle/>
        <a:p>
          <a:r>
            <a:rPr lang="en-US" dirty="0" smtClean="0"/>
            <a:t>Privilege</a:t>
          </a:r>
          <a:endParaRPr lang="en-US" dirty="0"/>
        </a:p>
      </dgm:t>
    </dgm:pt>
    <dgm:pt modelId="{781461E8-46A2-48FD-8278-3A8F7F1DC5C7}" type="parTrans" cxnId="{0335DE75-5866-4C67-A4B0-5A0393F7FF10}">
      <dgm:prSet/>
      <dgm:spPr/>
      <dgm:t>
        <a:bodyPr/>
        <a:lstStyle/>
        <a:p>
          <a:endParaRPr lang="en-US"/>
        </a:p>
      </dgm:t>
    </dgm:pt>
    <dgm:pt modelId="{656A18A1-FCE0-486E-AF6E-5C4DEC8B4203}" type="sibTrans" cxnId="{0335DE75-5866-4C67-A4B0-5A0393F7FF10}">
      <dgm:prSet/>
      <dgm:spPr/>
      <dgm:t>
        <a:bodyPr/>
        <a:lstStyle/>
        <a:p>
          <a:endParaRPr lang="en-US"/>
        </a:p>
      </dgm:t>
    </dgm:pt>
    <dgm:pt modelId="{FF66A15F-88E9-4BC1-B81C-C3125283835E}" type="pres">
      <dgm:prSet presAssocID="{F51AF24B-7C56-45F2-BEF8-4A1274E426CA}" presName="Name0" presStyleCnt="0">
        <dgm:presLayoutVars>
          <dgm:chMax val="7"/>
          <dgm:resizeHandles val="exact"/>
        </dgm:presLayoutVars>
      </dgm:prSet>
      <dgm:spPr/>
      <dgm:t>
        <a:bodyPr/>
        <a:lstStyle/>
        <a:p>
          <a:endParaRPr lang="en-US"/>
        </a:p>
      </dgm:t>
    </dgm:pt>
    <dgm:pt modelId="{8D737F8A-EFA1-4BA6-BD89-C0064E6FF34C}" type="pres">
      <dgm:prSet presAssocID="{F51AF24B-7C56-45F2-BEF8-4A1274E426CA}" presName="comp1" presStyleCnt="0"/>
      <dgm:spPr/>
    </dgm:pt>
    <dgm:pt modelId="{793697F4-0952-4B21-96D5-17D1D278FD7B}" type="pres">
      <dgm:prSet presAssocID="{F51AF24B-7C56-45F2-BEF8-4A1274E426CA}" presName="circle1" presStyleLbl="node1" presStyleIdx="0" presStyleCnt="1" custLinFactNeighborX="513" custLinFactNeighborY="5443"/>
      <dgm:spPr/>
      <dgm:t>
        <a:bodyPr/>
        <a:lstStyle/>
        <a:p>
          <a:endParaRPr lang="en-US"/>
        </a:p>
      </dgm:t>
    </dgm:pt>
    <dgm:pt modelId="{BE4E7584-F894-4B15-8ECC-0A412CC6C55B}" type="pres">
      <dgm:prSet presAssocID="{F51AF24B-7C56-45F2-BEF8-4A1274E426CA}" presName="c1text" presStyleLbl="node1" presStyleIdx="0" presStyleCnt="1">
        <dgm:presLayoutVars>
          <dgm:bulletEnabled val="1"/>
        </dgm:presLayoutVars>
      </dgm:prSet>
      <dgm:spPr/>
      <dgm:t>
        <a:bodyPr/>
        <a:lstStyle/>
        <a:p>
          <a:endParaRPr lang="en-US"/>
        </a:p>
      </dgm:t>
    </dgm:pt>
  </dgm:ptLst>
  <dgm:cxnLst>
    <dgm:cxn modelId="{0335DE75-5866-4C67-A4B0-5A0393F7FF10}" srcId="{F51AF24B-7C56-45F2-BEF8-4A1274E426CA}" destId="{79380130-15E4-4142-A9C2-9BC1F60C4482}" srcOrd="0" destOrd="0" parTransId="{781461E8-46A2-48FD-8278-3A8F7F1DC5C7}" sibTransId="{656A18A1-FCE0-486E-AF6E-5C4DEC8B4203}"/>
    <dgm:cxn modelId="{1266E6BE-D6A1-4C67-B0E0-B93D21165AD3}" type="presOf" srcId="{79380130-15E4-4142-A9C2-9BC1F60C4482}" destId="{BE4E7584-F894-4B15-8ECC-0A412CC6C55B}" srcOrd="1" destOrd="0" presId="urn:microsoft.com/office/officeart/2005/8/layout/venn2"/>
    <dgm:cxn modelId="{9555B9BF-630F-40D2-B877-58B638C68FCA}" type="presOf" srcId="{79380130-15E4-4142-A9C2-9BC1F60C4482}" destId="{793697F4-0952-4B21-96D5-17D1D278FD7B}" srcOrd="0" destOrd="0" presId="urn:microsoft.com/office/officeart/2005/8/layout/venn2"/>
    <dgm:cxn modelId="{7DD70543-39AB-454C-AB5D-96D38C12267D}" type="presOf" srcId="{F51AF24B-7C56-45F2-BEF8-4A1274E426CA}" destId="{FF66A15F-88E9-4BC1-B81C-C3125283835E}" srcOrd="0" destOrd="0" presId="urn:microsoft.com/office/officeart/2005/8/layout/venn2"/>
    <dgm:cxn modelId="{F0A8AA31-0957-4F6F-A18F-10BC6F2DF8B5}" type="presParOf" srcId="{FF66A15F-88E9-4BC1-B81C-C3125283835E}" destId="{8D737F8A-EFA1-4BA6-BD89-C0064E6FF34C}" srcOrd="0" destOrd="0" presId="urn:microsoft.com/office/officeart/2005/8/layout/venn2"/>
    <dgm:cxn modelId="{4A048009-4CED-453C-BAC2-CE9A8D3B4853}" type="presParOf" srcId="{8D737F8A-EFA1-4BA6-BD89-C0064E6FF34C}" destId="{793697F4-0952-4B21-96D5-17D1D278FD7B}" srcOrd="0" destOrd="0" presId="urn:microsoft.com/office/officeart/2005/8/layout/venn2"/>
    <dgm:cxn modelId="{FA4FEFA0-186D-4A78-9F40-BA06D16C7960}" type="presParOf" srcId="{8D737F8A-EFA1-4BA6-BD89-C0064E6FF34C}" destId="{BE4E7584-F894-4B15-8ECC-0A412CC6C55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637B8F-FA3E-4D8B-BF22-996ADD5DC7F5}"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D89888DC-27A6-4DCE-A505-331852D430A8}">
      <dgm:prSet phldrT="[Text]" custT="1"/>
      <dgm:spPr>
        <a:solidFill>
          <a:schemeClr val="accent6">
            <a:lumMod val="60000"/>
            <a:lumOff val="40000"/>
          </a:schemeClr>
        </a:solidFill>
        <a:ln>
          <a:solidFill>
            <a:schemeClr val="bg1">
              <a:lumMod val="50000"/>
            </a:schemeClr>
          </a:solidFill>
        </a:ln>
      </dgm:spPr>
      <dgm:t>
        <a:bodyPr/>
        <a:lstStyle/>
        <a:p>
          <a:r>
            <a:rPr lang="en-US" sz="1400" b="1" cap="small" baseline="0" dirty="0" smtClean="0">
              <a:solidFill>
                <a:schemeClr val="tx1">
                  <a:lumMod val="75000"/>
                  <a:lumOff val="25000"/>
                </a:schemeClr>
              </a:solidFill>
            </a:rPr>
            <a:t>Personal</a:t>
          </a:r>
          <a:endParaRPr lang="en-US" sz="1500" b="1" cap="small" baseline="0" dirty="0">
            <a:solidFill>
              <a:schemeClr val="tx1">
                <a:lumMod val="75000"/>
                <a:lumOff val="25000"/>
              </a:schemeClr>
            </a:solidFill>
          </a:endParaRPr>
        </a:p>
      </dgm:t>
    </dgm:pt>
    <dgm:pt modelId="{DCBC4339-BD8B-4509-8E44-F5F0E0338179}" type="parTrans" cxnId="{AB7CA2F7-785D-47E1-8EAC-1BE1ED39353C}">
      <dgm:prSet/>
      <dgm:spPr/>
      <dgm:t>
        <a:bodyPr/>
        <a:lstStyle/>
        <a:p>
          <a:endParaRPr lang="en-US"/>
        </a:p>
      </dgm:t>
    </dgm:pt>
    <dgm:pt modelId="{D2F356A1-114D-4182-9422-8584889A7B90}" type="sibTrans" cxnId="{AB7CA2F7-785D-47E1-8EAC-1BE1ED39353C}">
      <dgm:prSet/>
      <dgm:spPr>
        <a:solidFill>
          <a:schemeClr val="accent6">
            <a:lumMod val="75000"/>
          </a:schemeClr>
        </a:solidFill>
        <a:ln>
          <a:solidFill>
            <a:schemeClr val="tx1"/>
          </a:solidFill>
        </a:ln>
      </dgm:spPr>
      <dgm:t>
        <a:bodyPr/>
        <a:lstStyle/>
        <a:p>
          <a:endParaRPr lang="en-US" dirty="0"/>
        </a:p>
      </dgm:t>
    </dgm:pt>
    <dgm:pt modelId="{05C0E64E-87F7-41DE-AE5E-F3EE91C25308}">
      <dgm:prSet phldrT="[Text]" custT="1"/>
      <dgm:spPr>
        <a:solidFill>
          <a:schemeClr val="accent3">
            <a:lumMod val="60000"/>
            <a:lumOff val="40000"/>
          </a:schemeClr>
        </a:solidFill>
        <a:ln>
          <a:solidFill>
            <a:schemeClr val="bg1">
              <a:lumMod val="50000"/>
            </a:schemeClr>
          </a:solidFill>
        </a:ln>
      </dgm:spPr>
      <dgm:t>
        <a:bodyPr/>
        <a:lstStyle/>
        <a:p>
          <a:r>
            <a:rPr lang="en-US" sz="1400" cap="small" baseline="0" dirty="0" smtClean="0">
              <a:solidFill>
                <a:schemeClr val="tx1">
                  <a:lumMod val="75000"/>
                  <a:lumOff val="25000"/>
                </a:schemeClr>
              </a:solidFill>
            </a:rPr>
            <a:t>Interpersonal</a:t>
          </a:r>
          <a:endParaRPr lang="en-US" sz="1400" cap="small" baseline="0" dirty="0">
            <a:solidFill>
              <a:schemeClr val="tx1">
                <a:lumMod val="75000"/>
                <a:lumOff val="25000"/>
              </a:schemeClr>
            </a:solidFill>
          </a:endParaRPr>
        </a:p>
      </dgm:t>
    </dgm:pt>
    <dgm:pt modelId="{C617F930-33E8-4620-A128-B3D62FEC4DD5}" type="parTrans" cxnId="{0BDA92D1-0E51-47AF-B04A-EC358C656647}">
      <dgm:prSet/>
      <dgm:spPr/>
      <dgm:t>
        <a:bodyPr/>
        <a:lstStyle/>
        <a:p>
          <a:endParaRPr lang="en-US"/>
        </a:p>
      </dgm:t>
    </dgm:pt>
    <dgm:pt modelId="{123C3017-261B-43A8-B14E-12019F401DFC}" type="sibTrans" cxnId="{0BDA92D1-0E51-47AF-B04A-EC358C656647}">
      <dgm:prSet/>
      <dgm:spPr>
        <a:solidFill>
          <a:schemeClr val="accent3">
            <a:lumMod val="75000"/>
          </a:schemeClr>
        </a:solidFill>
        <a:ln>
          <a:solidFill>
            <a:schemeClr val="tx1"/>
          </a:solidFill>
        </a:ln>
      </dgm:spPr>
      <dgm:t>
        <a:bodyPr/>
        <a:lstStyle/>
        <a:p>
          <a:endParaRPr lang="en-US" dirty="0"/>
        </a:p>
      </dgm:t>
    </dgm:pt>
    <dgm:pt modelId="{0FAA4DE7-DDD9-4455-92B0-955D69981D13}">
      <dgm:prSet phldrT="[Text]" custT="1"/>
      <dgm:spPr>
        <a:solidFill>
          <a:schemeClr val="accent5">
            <a:lumMod val="60000"/>
            <a:lumOff val="40000"/>
          </a:schemeClr>
        </a:solidFill>
        <a:ln>
          <a:solidFill>
            <a:schemeClr val="bg1">
              <a:lumMod val="50000"/>
            </a:schemeClr>
          </a:solidFill>
        </a:ln>
      </dgm:spPr>
      <dgm:t>
        <a:bodyPr/>
        <a:lstStyle/>
        <a:p>
          <a:r>
            <a:rPr lang="en-US" sz="1400" b="1" cap="small" baseline="0" dirty="0" smtClean="0">
              <a:solidFill>
                <a:schemeClr val="tx1">
                  <a:lumMod val="75000"/>
                  <a:lumOff val="25000"/>
                </a:schemeClr>
              </a:solidFill>
            </a:rPr>
            <a:t>Cultural</a:t>
          </a:r>
          <a:endParaRPr lang="en-US" sz="1600" b="1" cap="small" baseline="0" dirty="0">
            <a:solidFill>
              <a:schemeClr val="tx1">
                <a:lumMod val="75000"/>
                <a:lumOff val="25000"/>
              </a:schemeClr>
            </a:solidFill>
          </a:endParaRPr>
        </a:p>
      </dgm:t>
    </dgm:pt>
    <dgm:pt modelId="{7A5C9F83-2FB6-4853-A7B8-53F84A8E4FFC}" type="parTrans" cxnId="{600B14E4-E915-45E3-9C83-9C3565E36A12}">
      <dgm:prSet/>
      <dgm:spPr/>
      <dgm:t>
        <a:bodyPr/>
        <a:lstStyle/>
        <a:p>
          <a:endParaRPr lang="en-US"/>
        </a:p>
      </dgm:t>
    </dgm:pt>
    <dgm:pt modelId="{0C4BD5B3-70F4-46B6-BF78-25EE35D64D46}" type="sibTrans" cxnId="{600B14E4-E915-45E3-9C83-9C3565E36A12}">
      <dgm:prSet/>
      <dgm:spPr>
        <a:solidFill>
          <a:schemeClr val="accent5">
            <a:lumMod val="75000"/>
          </a:schemeClr>
        </a:solidFill>
        <a:ln>
          <a:solidFill>
            <a:schemeClr val="tx1"/>
          </a:solidFill>
        </a:ln>
      </dgm:spPr>
      <dgm:t>
        <a:bodyPr/>
        <a:lstStyle/>
        <a:p>
          <a:endParaRPr lang="en-US" dirty="0"/>
        </a:p>
      </dgm:t>
    </dgm:pt>
    <dgm:pt modelId="{E4A93C43-0698-475B-A1BA-8F2E091A710C}">
      <dgm:prSet phldrT="[Text]" custT="1"/>
      <dgm:spPr>
        <a:solidFill>
          <a:schemeClr val="accent2">
            <a:lumMod val="60000"/>
            <a:lumOff val="40000"/>
          </a:schemeClr>
        </a:solidFill>
        <a:ln>
          <a:solidFill>
            <a:schemeClr val="bg1">
              <a:lumMod val="50000"/>
            </a:schemeClr>
          </a:solidFill>
        </a:ln>
      </dgm:spPr>
      <dgm:t>
        <a:bodyPr/>
        <a:lstStyle/>
        <a:p>
          <a:r>
            <a:rPr lang="en-US" sz="1400" b="1" cap="small" baseline="0" dirty="0" smtClean="0">
              <a:solidFill>
                <a:schemeClr val="tx1">
                  <a:lumMod val="75000"/>
                  <a:lumOff val="25000"/>
                </a:schemeClr>
              </a:solidFill>
            </a:rPr>
            <a:t>Institutional</a:t>
          </a:r>
          <a:endParaRPr lang="en-US" sz="1000" b="1" cap="small" baseline="0" dirty="0">
            <a:solidFill>
              <a:schemeClr val="tx1">
                <a:lumMod val="75000"/>
                <a:lumOff val="25000"/>
              </a:schemeClr>
            </a:solidFill>
          </a:endParaRPr>
        </a:p>
      </dgm:t>
    </dgm:pt>
    <dgm:pt modelId="{E84C46A4-BF5B-432D-B2F7-43CB490581E9}" type="parTrans" cxnId="{50F9B266-5C8E-4DCB-A374-327B56F5E17A}">
      <dgm:prSet/>
      <dgm:spPr/>
      <dgm:t>
        <a:bodyPr/>
        <a:lstStyle/>
        <a:p>
          <a:endParaRPr lang="en-US"/>
        </a:p>
      </dgm:t>
    </dgm:pt>
    <dgm:pt modelId="{CCFE9414-31EA-46CA-82A0-55AC19AAE13C}" type="sibTrans" cxnId="{50F9B266-5C8E-4DCB-A374-327B56F5E17A}">
      <dgm:prSet/>
      <dgm:spPr>
        <a:solidFill>
          <a:schemeClr val="accent2">
            <a:lumMod val="50000"/>
          </a:schemeClr>
        </a:solidFill>
        <a:ln>
          <a:solidFill>
            <a:schemeClr val="tx1"/>
          </a:solidFill>
        </a:ln>
      </dgm:spPr>
      <dgm:t>
        <a:bodyPr/>
        <a:lstStyle/>
        <a:p>
          <a:endParaRPr lang="en-US" dirty="0"/>
        </a:p>
      </dgm:t>
    </dgm:pt>
    <dgm:pt modelId="{EFD237B8-B149-4EBA-858C-A0D996673B27}" type="pres">
      <dgm:prSet presAssocID="{B5637B8F-FA3E-4D8B-BF22-996ADD5DC7F5}" presName="cycle" presStyleCnt="0">
        <dgm:presLayoutVars>
          <dgm:dir/>
          <dgm:resizeHandles val="exact"/>
        </dgm:presLayoutVars>
      </dgm:prSet>
      <dgm:spPr/>
      <dgm:t>
        <a:bodyPr/>
        <a:lstStyle/>
        <a:p>
          <a:endParaRPr lang="en-US"/>
        </a:p>
      </dgm:t>
    </dgm:pt>
    <dgm:pt modelId="{DEBC07F0-CEB5-4708-A286-3DE31881B477}" type="pres">
      <dgm:prSet presAssocID="{D89888DC-27A6-4DCE-A505-331852D430A8}" presName="node" presStyleLbl="node1" presStyleIdx="0" presStyleCnt="4" custRadScaleRad="102136" custRadScaleInc="-4467">
        <dgm:presLayoutVars>
          <dgm:bulletEnabled val="1"/>
        </dgm:presLayoutVars>
      </dgm:prSet>
      <dgm:spPr/>
      <dgm:t>
        <a:bodyPr/>
        <a:lstStyle/>
        <a:p>
          <a:endParaRPr lang="en-US"/>
        </a:p>
      </dgm:t>
    </dgm:pt>
    <dgm:pt modelId="{FDE12A21-5A58-452E-818D-34A481C4A6E3}" type="pres">
      <dgm:prSet presAssocID="{D2F356A1-114D-4182-9422-8584889A7B90}" presName="sibTrans" presStyleLbl="sibTrans2D1" presStyleIdx="0" presStyleCnt="4"/>
      <dgm:spPr/>
      <dgm:t>
        <a:bodyPr/>
        <a:lstStyle/>
        <a:p>
          <a:endParaRPr lang="en-US"/>
        </a:p>
      </dgm:t>
    </dgm:pt>
    <dgm:pt modelId="{1D64D994-8D02-476F-9BF6-1AFD751A91CC}" type="pres">
      <dgm:prSet presAssocID="{D2F356A1-114D-4182-9422-8584889A7B90}" presName="connectorText" presStyleLbl="sibTrans2D1" presStyleIdx="0" presStyleCnt="4"/>
      <dgm:spPr/>
      <dgm:t>
        <a:bodyPr/>
        <a:lstStyle/>
        <a:p>
          <a:endParaRPr lang="en-US"/>
        </a:p>
      </dgm:t>
    </dgm:pt>
    <dgm:pt modelId="{81B0E576-7FD9-4821-9288-BA80AFA3593D}" type="pres">
      <dgm:prSet presAssocID="{05C0E64E-87F7-41DE-AE5E-F3EE91C25308}" presName="node" presStyleLbl="node1" presStyleIdx="1" presStyleCnt="4">
        <dgm:presLayoutVars>
          <dgm:bulletEnabled val="1"/>
        </dgm:presLayoutVars>
      </dgm:prSet>
      <dgm:spPr/>
      <dgm:t>
        <a:bodyPr/>
        <a:lstStyle/>
        <a:p>
          <a:endParaRPr lang="en-US"/>
        </a:p>
      </dgm:t>
    </dgm:pt>
    <dgm:pt modelId="{7CEC2CDF-BA9F-4994-8772-D7383570EB8B}" type="pres">
      <dgm:prSet presAssocID="{123C3017-261B-43A8-B14E-12019F401DFC}" presName="sibTrans" presStyleLbl="sibTrans2D1" presStyleIdx="1" presStyleCnt="4"/>
      <dgm:spPr/>
      <dgm:t>
        <a:bodyPr/>
        <a:lstStyle/>
        <a:p>
          <a:endParaRPr lang="en-US"/>
        </a:p>
      </dgm:t>
    </dgm:pt>
    <dgm:pt modelId="{5A0A010B-9CA0-4EDD-B010-856104B9FDA9}" type="pres">
      <dgm:prSet presAssocID="{123C3017-261B-43A8-B14E-12019F401DFC}" presName="connectorText" presStyleLbl="sibTrans2D1" presStyleIdx="1" presStyleCnt="4"/>
      <dgm:spPr/>
      <dgm:t>
        <a:bodyPr/>
        <a:lstStyle/>
        <a:p>
          <a:endParaRPr lang="en-US"/>
        </a:p>
      </dgm:t>
    </dgm:pt>
    <dgm:pt modelId="{273E9CB5-02C5-485D-828E-F33E6D18CE4A}" type="pres">
      <dgm:prSet presAssocID="{0FAA4DE7-DDD9-4455-92B0-955D69981D13}" presName="node" presStyleLbl="node1" presStyleIdx="2" presStyleCnt="4">
        <dgm:presLayoutVars>
          <dgm:bulletEnabled val="1"/>
        </dgm:presLayoutVars>
      </dgm:prSet>
      <dgm:spPr/>
      <dgm:t>
        <a:bodyPr/>
        <a:lstStyle/>
        <a:p>
          <a:endParaRPr lang="en-US"/>
        </a:p>
      </dgm:t>
    </dgm:pt>
    <dgm:pt modelId="{EF6A6E06-9EF4-4117-A24C-C84A8AED0FBB}" type="pres">
      <dgm:prSet presAssocID="{0C4BD5B3-70F4-46B6-BF78-25EE35D64D46}" presName="sibTrans" presStyleLbl="sibTrans2D1" presStyleIdx="2" presStyleCnt="4"/>
      <dgm:spPr/>
      <dgm:t>
        <a:bodyPr/>
        <a:lstStyle/>
        <a:p>
          <a:endParaRPr lang="en-US"/>
        </a:p>
      </dgm:t>
    </dgm:pt>
    <dgm:pt modelId="{98FA48BD-3FA1-4133-85DC-96AB90D30ABF}" type="pres">
      <dgm:prSet presAssocID="{0C4BD5B3-70F4-46B6-BF78-25EE35D64D46}" presName="connectorText" presStyleLbl="sibTrans2D1" presStyleIdx="2" presStyleCnt="4"/>
      <dgm:spPr/>
      <dgm:t>
        <a:bodyPr/>
        <a:lstStyle/>
        <a:p>
          <a:endParaRPr lang="en-US"/>
        </a:p>
      </dgm:t>
    </dgm:pt>
    <dgm:pt modelId="{5CAF36BA-46F3-4FE5-AA6F-287B33E11C9E}" type="pres">
      <dgm:prSet presAssocID="{E4A93C43-0698-475B-A1BA-8F2E091A710C}" presName="node" presStyleLbl="node1" presStyleIdx="3" presStyleCnt="4">
        <dgm:presLayoutVars>
          <dgm:bulletEnabled val="1"/>
        </dgm:presLayoutVars>
      </dgm:prSet>
      <dgm:spPr/>
      <dgm:t>
        <a:bodyPr/>
        <a:lstStyle/>
        <a:p>
          <a:endParaRPr lang="en-US"/>
        </a:p>
      </dgm:t>
    </dgm:pt>
    <dgm:pt modelId="{8D616CA7-7D63-4BA0-A71E-EC75675659DE}" type="pres">
      <dgm:prSet presAssocID="{CCFE9414-31EA-46CA-82A0-55AC19AAE13C}" presName="sibTrans" presStyleLbl="sibTrans2D1" presStyleIdx="3" presStyleCnt="4"/>
      <dgm:spPr/>
      <dgm:t>
        <a:bodyPr/>
        <a:lstStyle/>
        <a:p>
          <a:endParaRPr lang="en-US"/>
        </a:p>
      </dgm:t>
    </dgm:pt>
    <dgm:pt modelId="{2FD604A4-272B-456B-AC5F-29EAEBBB70F4}" type="pres">
      <dgm:prSet presAssocID="{CCFE9414-31EA-46CA-82A0-55AC19AAE13C}" presName="connectorText" presStyleLbl="sibTrans2D1" presStyleIdx="3" presStyleCnt="4"/>
      <dgm:spPr/>
      <dgm:t>
        <a:bodyPr/>
        <a:lstStyle/>
        <a:p>
          <a:endParaRPr lang="en-US"/>
        </a:p>
      </dgm:t>
    </dgm:pt>
  </dgm:ptLst>
  <dgm:cxnLst>
    <dgm:cxn modelId="{D4F30E1D-2B50-42C6-9914-7193AD266CD4}" type="presOf" srcId="{CCFE9414-31EA-46CA-82A0-55AC19AAE13C}" destId="{8D616CA7-7D63-4BA0-A71E-EC75675659DE}" srcOrd="0" destOrd="0" presId="urn:microsoft.com/office/officeart/2005/8/layout/cycle2"/>
    <dgm:cxn modelId="{8964F726-72C6-4EB8-9127-5B4474E7C7B7}" type="presOf" srcId="{123C3017-261B-43A8-B14E-12019F401DFC}" destId="{5A0A010B-9CA0-4EDD-B010-856104B9FDA9}" srcOrd="1" destOrd="0" presId="urn:microsoft.com/office/officeart/2005/8/layout/cycle2"/>
    <dgm:cxn modelId="{0BDA92D1-0E51-47AF-B04A-EC358C656647}" srcId="{B5637B8F-FA3E-4D8B-BF22-996ADD5DC7F5}" destId="{05C0E64E-87F7-41DE-AE5E-F3EE91C25308}" srcOrd="1" destOrd="0" parTransId="{C617F930-33E8-4620-A128-B3D62FEC4DD5}" sibTransId="{123C3017-261B-43A8-B14E-12019F401DFC}"/>
    <dgm:cxn modelId="{BF02DBD0-53E0-476D-BA72-049294A25B4E}" type="presOf" srcId="{05C0E64E-87F7-41DE-AE5E-F3EE91C25308}" destId="{81B0E576-7FD9-4821-9288-BA80AFA3593D}" srcOrd="0" destOrd="0" presId="urn:microsoft.com/office/officeart/2005/8/layout/cycle2"/>
    <dgm:cxn modelId="{98DC16B3-71A3-4187-B222-77B776A86239}" type="presOf" srcId="{D2F356A1-114D-4182-9422-8584889A7B90}" destId="{FDE12A21-5A58-452E-818D-34A481C4A6E3}" srcOrd="0" destOrd="0" presId="urn:microsoft.com/office/officeart/2005/8/layout/cycle2"/>
    <dgm:cxn modelId="{50F9B266-5C8E-4DCB-A374-327B56F5E17A}" srcId="{B5637B8F-FA3E-4D8B-BF22-996ADD5DC7F5}" destId="{E4A93C43-0698-475B-A1BA-8F2E091A710C}" srcOrd="3" destOrd="0" parTransId="{E84C46A4-BF5B-432D-B2F7-43CB490581E9}" sibTransId="{CCFE9414-31EA-46CA-82A0-55AC19AAE13C}"/>
    <dgm:cxn modelId="{582837A0-B508-474F-BA8B-841E531ABC34}" type="presOf" srcId="{123C3017-261B-43A8-B14E-12019F401DFC}" destId="{7CEC2CDF-BA9F-4994-8772-D7383570EB8B}" srcOrd="0" destOrd="0" presId="urn:microsoft.com/office/officeart/2005/8/layout/cycle2"/>
    <dgm:cxn modelId="{600B14E4-E915-45E3-9C83-9C3565E36A12}" srcId="{B5637B8F-FA3E-4D8B-BF22-996ADD5DC7F5}" destId="{0FAA4DE7-DDD9-4455-92B0-955D69981D13}" srcOrd="2" destOrd="0" parTransId="{7A5C9F83-2FB6-4853-A7B8-53F84A8E4FFC}" sibTransId="{0C4BD5B3-70F4-46B6-BF78-25EE35D64D46}"/>
    <dgm:cxn modelId="{F5FC0A8A-8D53-41A3-9BC7-660CE8AB5882}" type="presOf" srcId="{0C4BD5B3-70F4-46B6-BF78-25EE35D64D46}" destId="{98FA48BD-3FA1-4133-85DC-96AB90D30ABF}" srcOrd="1" destOrd="0" presId="urn:microsoft.com/office/officeart/2005/8/layout/cycle2"/>
    <dgm:cxn modelId="{7867DD1C-0586-41CA-8ABB-723F64A49C99}" type="presOf" srcId="{0C4BD5B3-70F4-46B6-BF78-25EE35D64D46}" destId="{EF6A6E06-9EF4-4117-A24C-C84A8AED0FBB}" srcOrd="0" destOrd="0" presId="urn:microsoft.com/office/officeart/2005/8/layout/cycle2"/>
    <dgm:cxn modelId="{031DEBEA-05DC-40FC-B55D-6605AF446731}" type="presOf" srcId="{CCFE9414-31EA-46CA-82A0-55AC19AAE13C}" destId="{2FD604A4-272B-456B-AC5F-29EAEBBB70F4}" srcOrd="1" destOrd="0" presId="urn:microsoft.com/office/officeart/2005/8/layout/cycle2"/>
    <dgm:cxn modelId="{7CA40A56-BA2C-4178-A00E-922DD53E1B58}" type="presOf" srcId="{B5637B8F-FA3E-4D8B-BF22-996ADD5DC7F5}" destId="{EFD237B8-B149-4EBA-858C-A0D996673B27}" srcOrd="0" destOrd="0" presId="urn:microsoft.com/office/officeart/2005/8/layout/cycle2"/>
    <dgm:cxn modelId="{9447EB70-4429-49E0-8EED-3E4EDA2DB681}" type="presOf" srcId="{D2F356A1-114D-4182-9422-8584889A7B90}" destId="{1D64D994-8D02-476F-9BF6-1AFD751A91CC}" srcOrd="1" destOrd="0" presId="urn:microsoft.com/office/officeart/2005/8/layout/cycle2"/>
    <dgm:cxn modelId="{016DECA5-0674-454A-8216-79E02D90DDBF}" type="presOf" srcId="{D89888DC-27A6-4DCE-A505-331852D430A8}" destId="{DEBC07F0-CEB5-4708-A286-3DE31881B477}" srcOrd="0" destOrd="0" presId="urn:microsoft.com/office/officeart/2005/8/layout/cycle2"/>
    <dgm:cxn modelId="{239A2575-7CBA-456B-B4F9-9F28D23ED05C}" type="presOf" srcId="{0FAA4DE7-DDD9-4455-92B0-955D69981D13}" destId="{273E9CB5-02C5-485D-828E-F33E6D18CE4A}" srcOrd="0" destOrd="0" presId="urn:microsoft.com/office/officeart/2005/8/layout/cycle2"/>
    <dgm:cxn modelId="{AB7CA2F7-785D-47E1-8EAC-1BE1ED39353C}" srcId="{B5637B8F-FA3E-4D8B-BF22-996ADD5DC7F5}" destId="{D89888DC-27A6-4DCE-A505-331852D430A8}" srcOrd="0" destOrd="0" parTransId="{DCBC4339-BD8B-4509-8E44-F5F0E0338179}" sibTransId="{D2F356A1-114D-4182-9422-8584889A7B90}"/>
    <dgm:cxn modelId="{EC294230-CE86-47CB-85AF-15E702B2EA7F}" type="presOf" srcId="{E4A93C43-0698-475B-A1BA-8F2E091A710C}" destId="{5CAF36BA-46F3-4FE5-AA6F-287B33E11C9E}" srcOrd="0" destOrd="0" presId="urn:microsoft.com/office/officeart/2005/8/layout/cycle2"/>
    <dgm:cxn modelId="{9543CEB6-FDE0-48EC-A8BF-0C6C8B068B2F}" type="presParOf" srcId="{EFD237B8-B149-4EBA-858C-A0D996673B27}" destId="{DEBC07F0-CEB5-4708-A286-3DE31881B477}" srcOrd="0" destOrd="0" presId="urn:microsoft.com/office/officeart/2005/8/layout/cycle2"/>
    <dgm:cxn modelId="{F4D0DAB7-FE67-4DE0-BFC8-EA27AF21368A}" type="presParOf" srcId="{EFD237B8-B149-4EBA-858C-A0D996673B27}" destId="{FDE12A21-5A58-452E-818D-34A481C4A6E3}" srcOrd="1" destOrd="0" presId="urn:microsoft.com/office/officeart/2005/8/layout/cycle2"/>
    <dgm:cxn modelId="{0301F589-729C-4C32-A09D-0F62FD16B8EB}" type="presParOf" srcId="{FDE12A21-5A58-452E-818D-34A481C4A6E3}" destId="{1D64D994-8D02-476F-9BF6-1AFD751A91CC}" srcOrd="0" destOrd="0" presId="urn:microsoft.com/office/officeart/2005/8/layout/cycle2"/>
    <dgm:cxn modelId="{D02DB707-857E-4140-8EBC-FCDDEEB4ADBF}" type="presParOf" srcId="{EFD237B8-B149-4EBA-858C-A0D996673B27}" destId="{81B0E576-7FD9-4821-9288-BA80AFA3593D}" srcOrd="2" destOrd="0" presId="urn:microsoft.com/office/officeart/2005/8/layout/cycle2"/>
    <dgm:cxn modelId="{8F847610-0D94-4A98-B2D9-1E8754EA01CD}" type="presParOf" srcId="{EFD237B8-B149-4EBA-858C-A0D996673B27}" destId="{7CEC2CDF-BA9F-4994-8772-D7383570EB8B}" srcOrd="3" destOrd="0" presId="urn:microsoft.com/office/officeart/2005/8/layout/cycle2"/>
    <dgm:cxn modelId="{CFDD4B24-CAA1-4E0B-B599-A3DC738E2BBA}" type="presParOf" srcId="{7CEC2CDF-BA9F-4994-8772-D7383570EB8B}" destId="{5A0A010B-9CA0-4EDD-B010-856104B9FDA9}" srcOrd="0" destOrd="0" presId="urn:microsoft.com/office/officeart/2005/8/layout/cycle2"/>
    <dgm:cxn modelId="{4582189C-3A3E-426F-B115-72245AD880BC}" type="presParOf" srcId="{EFD237B8-B149-4EBA-858C-A0D996673B27}" destId="{273E9CB5-02C5-485D-828E-F33E6D18CE4A}" srcOrd="4" destOrd="0" presId="urn:microsoft.com/office/officeart/2005/8/layout/cycle2"/>
    <dgm:cxn modelId="{51281BCE-5A23-47C1-AED5-EAB02B13B6F2}" type="presParOf" srcId="{EFD237B8-B149-4EBA-858C-A0D996673B27}" destId="{EF6A6E06-9EF4-4117-A24C-C84A8AED0FBB}" srcOrd="5" destOrd="0" presId="urn:microsoft.com/office/officeart/2005/8/layout/cycle2"/>
    <dgm:cxn modelId="{FEE92A79-85EF-4EFC-B155-6B594184ABFF}" type="presParOf" srcId="{EF6A6E06-9EF4-4117-A24C-C84A8AED0FBB}" destId="{98FA48BD-3FA1-4133-85DC-96AB90D30ABF}" srcOrd="0" destOrd="0" presId="urn:microsoft.com/office/officeart/2005/8/layout/cycle2"/>
    <dgm:cxn modelId="{12AD99AA-D871-4E3E-8B3E-E0D3B6E6774F}" type="presParOf" srcId="{EFD237B8-B149-4EBA-858C-A0D996673B27}" destId="{5CAF36BA-46F3-4FE5-AA6F-287B33E11C9E}" srcOrd="6" destOrd="0" presId="urn:microsoft.com/office/officeart/2005/8/layout/cycle2"/>
    <dgm:cxn modelId="{38A461A4-6F8A-4251-ABFC-993883A71A27}" type="presParOf" srcId="{EFD237B8-B149-4EBA-858C-A0D996673B27}" destId="{8D616CA7-7D63-4BA0-A71E-EC75675659DE}" srcOrd="7" destOrd="0" presId="urn:microsoft.com/office/officeart/2005/8/layout/cycle2"/>
    <dgm:cxn modelId="{1C570074-614D-49D0-91F5-BB1D05030B66}" type="presParOf" srcId="{8D616CA7-7D63-4BA0-A71E-EC75675659DE}" destId="{2FD604A4-272B-456B-AC5F-29EAEBBB70F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1AF24B-7C56-45F2-BEF8-4A1274E426CA}" type="doc">
      <dgm:prSet loTypeId="urn:microsoft.com/office/officeart/2005/8/layout/venn2" loCatId="relationship" qsTypeId="urn:microsoft.com/office/officeart/2005/8/quickstyle/simple1" qsCatId="simple" csTypeId="urn:microsoft.com/office/officeart/2005/8/colors/accent0_1" csCatId="mainScheme" phldr="1"/>
      <dgm:spPr/>
      <dgm:t>
        <a:bodyPr/>
        <a:lstStyle/>
        <a:p>
          <a:endParaRPr lang="en-US"/>
        </a:p>
      </dgm:t>
    </dgm:pt>
    <dgm:pt modelId="{EB809BE6-A337-40D0-9937-FBB7F1B2B148}">
      <dgm:prSet phldrT="[Text]" custT="1"/>
      <dgm:spPr/>
      <dgm:t>
        <a:bodyPr/>
        <a:lstStyle/>
        <a:p>
          <a:r>
            <a:rPr lang="en-US" sz="1600" dirty="0" smtClean="0"/>
            <a:t>Status</a:t>
          </a:r>
          <a:endParaRPr lang="en-US" sz="1600" dirty="0"/>
        </a:p>
      </dgm:t>
    </dgm:pt>
    <dgm:pt modelId="{CA24FC9C-6266-40EF-BA31-CEADB4DB4802}" type="parTrans" cxnId="{896C0829-83AB-46CD-B461-B790BFFF8205}">
      <dgm:prSet/>
      <dgm:spPr/>
      <dgm:t>
        <a:bodyPr/>
        <a:lstStyle/>
        <a:p>
          <a:endParaRPr lang="en-US" sz="1600"/>
        </a:p>
      </dgm:t>
    </dgm:pt>
    <dgm:pt modelId="{14E1D1A7-16FF-40B7-9895-C498923C00D5}" type="sibTrans" cxnId="{896C0829-83AB-46CD-B461-B790BFFF8205}">
      <dgm:prSet/>
      <dgm:spPr/>
      <dgm:t>
        <a:bodyPr/>
        <a:lstStyle/>
        <a:p>
          <a:endParaRPr lang="en-US" sz="1600"/>
        </a:p>
      </dgm:t>
    </dgm:pt>
    <dgm:pt modelId="{79380130-15E4-4142-A9C2-9BC1F60C4482}">
      <dgm:prSet phldrT="[Text]" custT="1"/>
      <dgm:spPr/>
      <dgm:t>
        <a:bodyPr/>
        <a:lstStyle/>
        <a:p>
          <a:r>
            <a:rPr lang="en-US" sz="1600" dirty="0" smtClean="0"/>
            <a:t>Rank</a:t>
          </a:r>
        </a:p>
        <a:p>
          <a:r>
            <a:rPr lang="en-US" sz="1600" dirty="0" smtClean="0"/>
            <a:t>(privilege)</a:t>
          </a:r>
          <a:endParaRPr lang="en-US" sz="1600" dirty="0"/>
        </a:p>
      </dgm:t>
    </dgm:pt>
    <dgm:pt modelId="{781461E8-46A2-48FD-8278-3A8F7F1DC5C7}" type="parTrans" cxnId="{0335DE75-5866-4C67-A4B0-5A0393F7FF10}">
      <dgm:prSet/>
      <dgm:spPr/>
      <dgm:t>
        <a:bodyPr/>
        <a:lstStyle/>
        <a:p>
          <a:endParaRPr lang="en-US" sz="1600"/>
        </a:p>
      </dgm:t>
    </dgm:pt>
    <dgm:pt modelId="{656A18A1-FCE0-486E-AF6E-5C4DEC8B4203}" type="sibTrans" cxnId="{0335DE75-5866-4C67-A4B0-5A0393F7FF10}">
      <dgm:prSet/>
      <dgm:spPr/>
      <dgm:t>
        <a:bodyPr/>
        <a:lstStyle/>
        <a:p>
          <a:endParaRPr lang="en-US" sz="1600"/>
        </a:p>
      </dgm:t>
    </dgm:pt>
    <dgm:pt modelId="{10C44DEF-2554-4541-9D74-707069E018EA}">
      <dgm:prSet phldrT="[Text]" custT="1"/>
      <dgm:spPr/>
      <dgm:t>
        <a:bodyPr/>
        <a:lstStyle/>
        <a:p>
          <a:r>
            <a:rPr lang="en-US" sz="1600" dirty="0" smtClean="0"/>
            <a:t>power</a:t>
          </a:r>
          <a:endParaRPr lang="en-US" sz="1600" dirty="0"/>
        </a:p>
      </dgm:t>
    </dgm:pt>
    <dgm:pt modelId="{AE4D1237-2EF8-425E-9335-47BC5CACC28D}" type="parTrans" cxnId="{1F38DE89-6851-4235-A6F5-C818D96C3703}">
      <dgm:prSet/>
      <dgm:spPr/>
      <dgm:t>
        <a:bodyPr/>
        <a:lstStyle/>
        <a:p>
          <a:endParaRPr lang="en-US" sz="1600"/>
        </a:p>
      </dgm:t>
    </dgm:pt>
    <dgm:pt modelId="{FC6BD5B0-FED1-46FC-815D-4CE8F3E6F949}" type="sibTrans" cxnId="{1F38DE89-6851-4235-A6F5-C818D96C3703}">
      <dgm:prSet/>
      <dgm:spPr/>
      <dgm:t>
        <a:bodyPr/>
        <a:lstStyle/>
        <a:p>
          <a:endParaRPr lang="en-US" sz="1600"/>
        </a:p>
      </dgm:t>
    </dgm:pt>
    <dgm:pt modelId="{FF66A15F-88E9-4BC1-B81C-C3125283835E}" type="pres">
      <dgm:prSet presAssocID="{F51AF24B-7C56-45F2-BEF8-4A1274E426CA}" presName="Name0" presStyleCnt="0">
        <dgm:presLayoutVars>
          <dgm:chMax val="7"/>
          <dgm:resizeHandles val="exact"/>
        </dgm:presLayoutVars>
      </dgm:prSet>
      <dgm:spPr/>
      <dgm:t>
        <a:bodyPr/>
        <a:lstStyle/>
        <a:p>
          <a:endParaRPr lang="en-US"/>
        </a:p>
      </dgm:t>
    </dgm:pt>
    <dgm:pt modelId="{8D737F8A-EFA1-4BA6-BD89-C0064E6FF34C}" type="pres">
      <dgm:prSet presAssocID="{F51AF24B-7C56-45F2-BEF8-4A1274E426CA}" presName="comp1" presStyleCnt="0"/>
      <dgm:spPr/>
    </dgm:pt>
    <dgm:pt modelId="{793697F4-0952-4B21-96D5-17D1D278FD7B}" type="pres">
      <dgm:prSet presAssocID="{F51AF24B-7C56-45F2-BEF8-4A1274E426CA}" presName="circle1" presStyleLbl="node1" presStyleIdx="0" presStyleCnt="3" custLinFactNeighborX="513" custLinFactNeighborY="5443"/>
      <dgm:spPr/>
      <dgm:t>
        <a:bodyPr/>
        <a:lstStyle/>
        <a:p>
          <a:endParaRPr lang="en-US"/>
        </a:p>
      </dgm:t>
    </dgm:pt>
    <dgm:pt modelId="{BE4E7584-F894-4B15-8ECC-0A412CC6C55B}" type="pres">
      <dgm:prSet presAssocID="{F51AF24B-7C56-45F2-BEF8-4A1274E426CA}" presName="c1text" presStyleLbl="node1" presStyleIdx="0" presStyleCnt="3">
        <dgm:presLayoutVars>
          <dgm:bulletEnabled val="1"/>
        </dgm:presLayoutVars>
      </dgm:prSet>
      <dgm:spPr/>
      <dgm:t>
        <a:bodyPr/>
        <a:lstStyle/>
        <a:p>
          <a:endParaRPr lang="en-US"/>
        </a:p>
      </dgm:t>
    </dgm:pt>
    <dgm:pt modelId="{C7AC406F-66D3-4E1D-9B88-A36260AB87C5}" type="pres">
      <dgm:prSet presAssocID="{F51AF24B-7C56-45F2-BEF8-4A1274E426CA}" presName="comp2" presStyleCnt="0"/>
      <dgm:spPr/>
    </dgm:pt>
    <dgm:pt modelId="{72FE7844-FF39-4D74-92B0-69EC6007C6D3}" type="pres">
      <dgm:prSet presAssocID="{F51AF24B-7C56-45F2-BEF8-4A1274E426CA}" presName="circle2" presStyleLbl="node1" presStyleIdx="1" presStyleCnt="3" custScaleX="85365" custScaleY="88990" custLinFactNeighborX="1002" custLinFactNeighborY="-3710"/>
      <dgm:spPr/>
      <dgm:t>
        <a:bodyPr/>
        <a:lstStyle/>
        <a:p>
          <a:endParaRPr lang="en-US"/>
        </a:p>
      </dgm:t>
    </dgm:pt>
    <dgm:pt modelId="{EFE6309D-6F43-407C-8EC3-E44F10FC81A7}" type="pres">
      <dgm:prSet presAssocID="{F51AF24B-7C56-45F2-BEF8-4A1274E426CA}" presName="c2text" presStyleLbl="node1" presStyleIdx="1" presStyleCnt="3">
        <dgm:presLayoutVars>
          <dgm:bulletEnabled val="1"/>
        </dgm:presLayoutVars>
      </dgm:prSet>
      <dgm:spPr/>
      <dgm:t>
        <a:bodyPr/>
        <a:lstStyle/>
        <a:p>
          <a:endParaRPr lang="en-US"/>
        </a:p>
      </dgm:t>
    </dgm:pt>
    <dgm:pt modelId="{69642AF0-A013-45A7-9638-1C3562A6DA2B}" type="pres">
      <dgm:prSet presAssocID="{F51AF24B-7C56-45F2-BEF8-4A1274E426CA}" presName="comp3" presStyleCnt="0"/>
      <dgm:spPr/>
    </dgm:pt>
    <dgm:pt modelId="{71F38CAA-BFD7-4EB5-9DF1-42A6F9DE31CB}" type="pres">
      <dgm:prSet presAssocID="{F51AF24B-7C56-45F2-BEF8-4A1274E426CA}" presName="circle3" presStyleLbl="node1" presStyleIdx="2" presStyleCnt="3" custScaleX="68344" custScaleY="57011" custLinFactNeighborX="2138" custLinFactNeighborY="-29413"/>
      <dgm:spPr/>
      <dgm:t>
        <a:bodyPr/>
        <a:lstStyle/>
        <a:p>
          <a:endParaRPr lang="en-US"/>
        </a:p>
      </dgm:t>
    </dgm:pt>
    <dgm:pt modelId="{A8732C0C-6487-4C3C-9FB2-53D502E9A9DC}" type="pres">
      <dgm:prSet presAssocID="{F51AF24B-7C56-45F2-BEF8-4A1274E426CA}" presName="c3text" presStyleLbl="node1" presStyleIdx="2" presStyleCnt="3">
        <dgm:presLayoutVars>
          <dgm:bulletEnabled val="1"/>
        </dgm:presLayoutVars>
      </dgm:prSet>
      <dgm:spPr/>
      <dgm:t>
        <a:bodyPr/>
        <a:lstStyle/>
        <a:p>
          <a:endParaRPr lang="en-US"/>
        </a:p>
      </dgm:t>
    </dgm:pt>
  </dgm:ptLst>
  <dgm:cxnLst>
    <dgm:cxn modelId="{0A5B6863-490B-41B2-83D9-71C2CD7E8BF5}" type="presOf" srcId="{10C44DEF-2554-4541-9D74-707069E018EA}" destId="{A8732C0C-6487-4C3C-9FB2-53D502E9A9DC}" srcOrd="1" destOrd="0" presId="urn:microsoft.com/office/officeart/2005/8/layout/venn2"/>
    <dgm:cxn modelId="{896C0829-83AB-46CD-B461-B790BFFF8205}" srcId="{F51AF24B-7C56-45F2-BEF8-4A1274E426CA}" destId="{EB809BE6-A337-40D0-9937-FBB7F1B2B148}" srcOrd="0" destOrd="0" parTransId="{CA24FC9C-6266-40EF-BA31-CEADB4DB4802}" sibTransId="{14E1D1A7-16FF-40B7-9895-C498923C00D5}"/>
    <dgm:cxn modelId="{48AA6743-1118-40E5-B161-C7403343A5C1}" type="presOf" srcId="{79380130-15E4-4142-A9C2-9BC1F60C4482}" destId="{EFE6309D-6F43-407C-8EC3-E44F10FC81A7}" srcOrd="1" destOrd="0" presId="urn:microsoft.com/office/officeart/2005/8/layout/venn2"/>
    <dgm:cxn modelId="{AD9A4C72-5042-45C9-BC7D-AB0DBD2BC667}" type="presOf" srcId="{EB809BE6-A337-40D0-9937-FBB7F1B2B148}" destId="{793697F4-0952-4B21-96D5-17D1D278FD7B}" srcOrd="0" destOrd="0" presId="urn:microsoft.com/office/officeart/2005/8/layout/venn2"/>
    <dgm:cxn modelId="{2B784EF7-58D9-4CEC-82A8-68B38B03A09D}" type="presOf" srcId="{EB809BE6-A337-40D0-9937-FBB7F1B2B148}" destId="{BE4E7584-F894-4B15-8ECC-0A412CC6C55B}" srcOrd="1" destOrd="0" presId="urn:microsoft.com/office/officeart/2005/8/layout/venn2"/>
    <dgm:cxn modelId="{1F38DE89-6851-4235-A6F5-C818D96C3703}" srcId="{F51AF24B-7C56-45F2-BEF8-4A1274E426CA}" destId="{10C44DEF-2554-4541-9D74-707069E018EA}" srcOrd="2" destOrd="0" parTransId="{AE4D1237-2EF8-425E-9335-47BC5CACC28D}" sibTransId="{FC6BD5B0-FED1-46FC-815D-4CE8F3E6F949}"/>
    <dgm:cxn modelId="{63CB3BCF-6527-493F-8EFB-ECB0B23F8ADD}" type="presOf" srcId="{F51AF24B-7C56-45F2-BEF8-4A1274E426CA}" destId="{FF66A15F-88E9-4BC1-B81C-C3125283835E}" srcOrd="0" destOrd="0" presId="urn:microsoft.com/office/officeart/2005/8/layout/venn2"/>
    <dgm:cxn modelId="{1900053F-93E9-453D-BC7E-687019862ECF}" type="presOf" srcId="{79380130-15E4-4142-A9C2-9BC1F60C4482}" destId="{72FE7844-FF39-4D74-92B0-69EC6007C6D3}" srcOrd="0" destOrd="0" presId="urn:microsoft.com/office/officeart/2005/8/layout/venn2"/>
    <dgm:cxn modelId="{0335DE75-5866-4C67-A4B0-5A0393F7FF10}" srcId="{F51AF24B-7C56-45F2-BEF8-4A1274E426CA}" destId="{79380130-15E4-4142-A9C2-9BC1F60C4482}" srcOrd="1" destOrd="0" parTransId="{781461E8-46A2-48FD-8278-3A8F7F1DC5C7}" sibTransId="{656A18A1-FCE0-486E-AF6E-5C4DEC8B4203}"/>
    <dgm:cxn modelId="{8343E443-E852-48B2-8E04-82D4793AFF07}" type="presOf" srcId="{10C44DEF-2554-4541-9D74-707069E018EA}" destId="{71F38CAA-BFD7-4EB5-9DF1-42A6F9DE31CB}" srcOrd="0" destOrd="0" presId="urn:microsoft.com/office/officeart/2005/8/layout/venn2"/>
    <dgm:cxn modelId="{A8871CBB-FB04-4C13-9AD1-0697F7E5B46C}" type="presParOf" srcId="{FF66A15F-88E9-4BC1-B81C-C3125283835E}" destId="{8D737F8A-EFA1-4BA6-BD89-C0064E6FF34C}" srcOrd="0" destOrd="0" presId="urn:microsoft.com/office/officeart/2005/8/layout/venn2"/>
    <dgm:cxn modelId="{842FE9C8-DC88-4901-A8D8-D9148349117C}" type="presParOf" srcId="{8D737F8A-EFA1-4BA6-BD89-C0064E6FF34C}" destId="{793697F4-0952-4B21-96D5-17D1D278FD7B}" srcOrd="0" destOrd="0" presId="urn:microsoft.com/office/officeart/2005/8/layout/venn2"/>
    <dgm:cxn modelId="{993DE7B6-AF13-4BC0-AAF8-8E4E1A5F713B}" type="presParOf" srcId="{8D737F8A-EFA1-4BA6-BD89-C0064E6FF34C}" destId="{BE4E7584-F894-4B15-8ECC-0A412CC6C55B}" srcOrd="1" destOrd="0" presId="urn:microsoft.com/office/officeart/2005/8/layout/venn2"/>
    <dgm:cxn modelId="{CC876CB0-EC08-453A-8F24-4B173458D2D2}" type="presParOf" srcId="{FF66A15F-88E9-4BC1-B81C-C3125283835E}" destId="{C7AC406F-66D3-4E1D-9B88-A36260AB87C5}" srcOrd="1" destOrd="0" presId="urn:microsoft.com/office/officeart/2005/8/layout/venn2"/>
    <dgm:cxn modelId="{D48CC292-06FF-4528-9CFF-52B3DBA70642}" type="presParOf" srcId="{C7AC406F-66D3-4E1D-9B88-A36260AB87C5}" destId="{72FE7844-FF39-4D74-92B0-69EC6007C6D3}" srcOrd="0" destOrd="0" presId="urn:microsoft.com/office/officeart/2005/8/layout/venn2"/>
    <dgm:cxn modelId="{16498E68-7923-4091-A931-4619BDD13150}" type="presParOf" srcId="{C7AC406F-66D3-4E1D-9B88-A36260AB87C5}" destId="{EFE6309D-6F43-407C-8EC3-E44F10FC81A7}" srcOrd="1" destOrd="0" presId="urn:microsoft.com/office/officeart/2005/8/layout/venn2"/>
    <dgm:cxn modelId="{F8502465-C125-4A00-8D89-58992E25E252}" type="presParOf" srcId="{FF66A15F-88E9-4BC1-B81C-C3125283835E}" destId="{69642AF0-A013-45A7-9638-1C3562A6DA2B}" srcOrd="2" destOrd="0" presId="urn:microsoft.com/office/officeart/2005/8/layout/venn2"/>
    <dgm:cxn modelId="{B5658B03-8E79-4024-B743-0A994F89FD48}" type="presParOf" srcId="{69642AF0-A013-45A7-9638-1C3562A6DA2B}" destId="{71F38CAA-BFD7-4EB5-9DF1-42A6F9DE31CB}" srcOrd="0" destOrd="0" presId="urn:microsoft.com/office/officeart/2005/8/layout/venn2"/>
    <dgm:cxn modelId="{2CA220A2-5893-4EEC-8695-4A8E044FA53C}" type="presParOf" srcId="{69642AF0-A013-45A7-9638-1C3562A6DA2B}" destId="{A8732C0C-6487-4C3C-9FB2-53D502E9A9D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1AF24B-7C56-45F2-BEF8-4A1274E426CA}" type="doc">
      <dgm:prSet loTypeId="urn:microsoft.com/office/officeart/2005/8/layout/venn2" loCatId="relationship" qsTypeId="urn:microsoft.com/office/officeart/2005/8/quickstyle/simple1" qsCatId="simple" csTypeId="urn:microsoft.com/office/officeart/2005/8/colors/accent0_1" csCatId="mainScheme" phldr="1"/>
      <dgm:spPr/>
      <dgm:t>
        <a:bodyPr/>
        <a:lstStyle/>
        <a:p>
          <a:endParaRPr lang="en-US"/>
        </a:p>
      </dgm:t>
    </dgm:pt>
    <dgm:pt modelId="{10C44DEF-2554-4541-9D74-707069E018EA}">
      <dgm:prSet phldrT="[Text]"/>
      <dgm:spPr>
        <a:solidFill>
          <a:srgbClr val="92D050"/>
        </a:solidFill>
      </dgm:spPr>
      <dgm:t>
        <a:bodyPr/>
        <a:lstStyle/>
        <a:p>
          <a:r>
            <a:rPr lang="en-US" dirty="0" smtClean="0"/>
            <a:t>power</a:t>
          </a:r>
          <a:endParaRPr lang="en-US" dirty="0"/>
        </a:p>
      </dgm:t>
    </dgm:pt>
    <dgm:pt modelId="{AE4D1237-2EF8-425E-9335-47BC5CACC28D}" type="parTrans" cxnId="{1F38DE89-6851-4235-A6F5-C818D96C3703}">
      <dgm:prSet/>
      <dgm:spPr/>
      <dgm:t>
        <a:bodyPr/>
        <a:lstStyle/>
        <a:p>
          <a:endParaRPr lang="en-US"/>
        </a:p>
      </dgm:t>
    </dgm:pt>
    <dgm:pt modelId="{FC6BD5B0-FED1-46FC-815D-4CE8F3E6F949}" type="sibTrans" cxnId="{1F38DE89-6851-4235-A6F5-C818D96C3703}">
      <dgm:prSet/>
      <dgm:spPr/>
      <dgm:t>
        <a:bodyPr/>
        <a:lstStyle/>
        <a:p>
          <a:endParaRPr lang="en-US"/>
        </a:p>
      </dgm:t>
    </dgm:pt>
    <dgm:pt modelId="{FF66A15F-88E9-4BC1-B81C-C3125283835E}" type="pres">
      <dgm:prSet presAssocID="{F51AF24B-7C56-45F2-BEF8-4A1274E426CA}" presName="Name0" presStyleCnt="0">
        <dgm:presLayoutVars>
          <dgm:chMax val="7"/>
          <dgm:resizeHandles val="exact"/>
        </dgm:presLayoutVars>
      </dgm:prSet>
      <dgm:spPr/>
      <dgm:t>
        <a:bodyPr/>
        <a:lstStyle/>
        <a:p>
          <a:endParaRPr lang="en-US"/>
        </a:p>
      </dgm:t>
    </dgm:pt>
    <dgm:pt modelId="{8D737F8A-EFA1-4BA6-BD89-C0064E6FF34C}" type="pres">
      <dgm:prSet presAssocID="{F51AF24B-7C56-45F2-BEF8-4A1274E426CA}" presName="comp1" presStyleCnt="0"/>
      <dgm:spPr/>
    </dgm:pt>
    <dgm:pt modelId="{793697F4-0952-4B21-96D5-17D1D278FD7B}" type="pres">
      <dgm:prSet presAssocID="{F51AF24B-7C56-45F2-BEF8-4A1274E426CA}" presName="circle1" presStyleLbl="node1" presStyleIdx="0" presStyleCnt="1" custLinFactNeighborX="513" custLinFactNeighborY="5443"/>
      <dgm:spPr/>
      <dgm:t>
        <a:bodyPr/>
        <a:lstStyle/>
        <a:p>
          <a:endParaRPr lang="en-US"/>
        </a:p>
      </dgm:t>
    </dgm:pt>
    <dgm:pt modelId="{BE4E7584-F894-4B15-8ECC-0A412CC6C55B}" type="pres">
      <dgm:prSet presAssocID="{F51AF24B-7C56-45F2-BEF8-4A1274E426CA}" presName="c1text" presStyleLbl="node1" presStyleIdx="0" presStyleCnt="1">
        <dgm:presLayoutVars>
          <dgm:bulletEnabled val="1"/>
        </dgm:presLayoutVars>
      </dgm:prSet>
      <dgm:spPr/>
      <dgm:t>
        <a:bodyPr/>
        <a:lstStyle/>
        <a:p>
          <a:endParaRPr lang="en-US"/>
        </a:p>
      </dgm:t>
    </dgm:pt>
  </dgm:ptLst>
  <dgm:cxnLst>
    <dgm:cxn modelId="{8CA34CEE-7447-4139-8C75-7959A8404BF6}" type="presOf" srcId="{10C44DEF-2554-4541-9D74-707069E018EA}" destId="{793697F4-0952-4B21-96D5-17D1D278FD7B}" srcOrd="0" destOrd="0" presId="urn:microsoft.com/office/officeart/2005/8/layout/venn2"/>
    <dgm:cxn modelId="{D7D4B186-7A19-43BD-ADB2-7F7CAA093A28}" type="presOf" srcId="{10C44DEF-2554-4541-9D74-707069E018EA}" destId="{BE4E7584-F894-4B15-8ECC-0A412CC6C55B}" srcOrd="1" destOrd="0" presId="urn:microsoft.com/office/officeart/2005/8/layout/venn2"/>
    <dgm:cxn modelId="{AC89749F-2450-4D7E-966C-2A52F2700C31}" type="presOf" srcId="{F51AF24B-7C56-45F2-BEF8-4A1274E426CA}" destId="{FF66A15F-88E9-4BC1-B81C-C3125283835E}" srcOrd="0" destOrd="0" presId="urn:microsoft.com/office/officeart/2005/8/layout/venn2"/>
    <dgm:cxn modelId="{1F38DE89-6851-4235-A6F5-C818D96C3703}" srcId="{F51AF24B-7C56-45F2-BEF8-4A1274E426CA}" destId="{10C44DEF-2554-4541-9D74-707069E018EA}" srcOrd="0" destOrd="0" parTransId="{AE4D1237-2EF8-425E-9335-47BC5CACC28D}" sibTransId="{FC6BD5B0-FED1-46FC-815D-4CE8F3E6F949}"/>
    <dgm:cxn modelId="{A04628C4-C648-4A5E-9E2B-7634D9D1097C}" type="presParOf" srcId="{FF66A15F-88E9-4BC1-B81C-C3125283835E}" destId="{8D737F8A-EFA1-4BA6-BD89-C0064E6FF34C}" srcOrd="0" destOrd="0" presId="urn:microsoft.com/office/officeart/2005/8/layout/venn2"/>
    <dgm:cxn modelId="{37D096A5-CFA8-4A13-A36B-AF0E922CCEFE}" type="presParOf" srcId="{8D737F8A-EFA1-4BA6-BD89-C0064E6FF34C}" destId="{793697F4-0952-4B21-96D5-17D1D278FD7B}" srcOrd="0" destOrd="0" presId="urn:microsoft.com/office/officeart/2005/8/layout/venn2"/>
    <dgm:cxn modelId="{5C0AFE81-1CB7-4ACF-B1AC-797643DCC030}" type="presParOf" srcId="{8D737F8A-EFA1-4BA6-BD89-C0064E6FF34C}" destId="{BE4E7584-F894-4B15-8ECC-0A412CC6C55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B21F1D-6093-4A15-AF38-909470D7502C}" type="doc">
      <dgm:prSet loTypeId="urn:microsoft.com/office/officeart/2005/8/layout/venn2" loCatId="relationship" qsTypeId="urn:microsoft.com/office/officeart/2005/8/quickstyle/simple1" qsCatId="simple" csTypeId="urn:microsoft.com/office/officeart/2005/8/colors/accent0_1" csCatId="mainScheme" phldr="1"/>
      <dgm:spPr/>
    </dgm:pt>
    <dgm:pt modelId="{E42EF7BA-0E66-4FAC-ACB1-94DC0DD8FD7C}">
      <dgm:prSet phldrT="[Text]" custT="1"/>
      <dgm:spPr>
        <a:solidFill>
          <a:schemeClr val="accent2">
            <a:lumMod val="40000"/>
            <a:lumOff val="60000"/>
          </a:schemeClr>
        </a:solidFill>
      </dgm:spPr>
      <dgm:t>
        <a:bodyPr/>
        <a:lstStyle/>
        <a:p>
          <a:r>
            <a:rPr lang="en-US" sz="1600" b="0">
              <a:latin typeface="Britannic Bold" panose="020B0903060703020204" pitchFamily="34" charset="0"/>
            </a:rPr>
            <a:t>Re-centering</a:t>
          </a:r>
        </a:p>
        <a:p>
          <a:r>
            <a:rPr lang="en-US" sz="1100" b="0">
              <a:latin typeface="Arial" panose="020B0604020202020204" pitchFamily="34" charset="0"/>
              <a:cs typeface="Arial" panose="020B0604020202020204" pitchFamily="34" charset="0"/>
            </a:rPr>
            <a:t>living by our own optimal, liberating norms &amp; values</a:t>
          </a:r>
        </a:p>
      </dgm:t>
    </dgm:pt>
    <dgm:pt modelId="{1A93F558-B20A-45C8-BC55-75EFCDC0B030}" type="parTrans" cxnId="{D707C564-BBF2-4C11-9C42-28B3D08F1BF7}">
      <dgm:prSet/>
      <dgm:spPr/>
      <dgm:t>
        <a:bodyPr/>
        <a:lstStyle/>
        <a:p>
          <a:endParaRPr lang="en-US" sz="1600" b="0">
            <a:solidFill>
              <a:sysClr val="windowText" lastClr="000000"/>
            </a:solidFill>
            <a:latin typeface="Britannic Bold" panose="020B0903060703020204" pitchFamily="34" charset="0"/>
          </a:endParaRPr>
        </a:p>
      </dgm:t>
    </dgm:pt>
    <dgm:pt modelId="{C6FAF3E2-8DE5-438B-B85F-B32342037DB8}" type="sibTrans" cxnId="{D707C564-BBF2-4C11-9C42-28B3D08F1BF7}">
      <dgm:prSet/>
      <dgm:spPr/>
      <dgm:t>
        <a:bodyPr/>
        <a:lstStyle/>
        <a:p>
          <a:endParaRPr lang="en-US" sz="1600" b="0">
            <a:solidFill>
              <a:sysClr val="windowText" lastClr="000000"/>
            </a:solidFill>
            <a:latin typeface="Britannic Bold" panose="020B0903060703020204" pitchFamily="34" charset="0"/>
          </a:endParaRPr>
        </a:p>
      </dgm:t>
    </dgm:pt>
    <dgm:pt modelId="{9CA8C4F5-F3B5-4E26-8C3C-17BF6B4CF9C2}">
      <dgm:prSet phldrT="[Text]" custT="1"/>
      <dgm:spPr>
        <a:solidFill>
          <a:schemeClr val="accent2">
            <a:lumMod val="40000"/>
            <a:lumOff val="60000"/>
          </a:schemeClr>
        </a:solidFill>
      </dgm:spPr>
      <dgm:t>
        <a:bodyPr/>
        <a:lstStyle/>
        <a:p>
          <a:r>
            <a:rPr lang="en-US" sz="1600" b="0">
              <a:latin typeface="Britannic Bold" panose="020B0903060703020204" pitchFamily="34" charset="0"/>
            </a:rPr>
            <a:t>Strategy</a:t>
          </a:r>
        </a:p>
        <a:p>
          <a:r>
            <a:rPr lang="en-US" sz="1100" b="0">
              <a:latin typeface="Arial" panose="020B0604020202020204" pitchFamily="34" charset="0"/>
              <a:cs typeface="Arial" panose="020B0604020202020204" pitchFamily="34" charset="0"/>
            </a:rPr>
            <a:t>choosing battles &amp; most effective action </a:t>
          </a:r>
        </a:p>
      </dgm:t>
    </dgm:pt>
    <dgm:pt modelId="{E5EA6146-8163-4F7C-A2A5-0B581B526D3D}" type="parTrans" cxnId="{28DB75FC-CED7-48B7-8477-B67B31761BC6}">
      <dgm:prSet/>
      <dgm:spPr/>
      <dgm:t>
        <a:bodyPr/>
        <a:lstStyle/>
        <a:p>
          <a:endParaRPr lang="en-US" sz="1600" b="0">
            <a:solidFill>
              <a:sysClr val="windowText" lastClr="000000"/>
            </a:solidFill>
            <a:latin typeface="Britannic Bold" panose="020B0903060703020204" pitchFamily="34" charset="0"/>
          </a:endParaRPr>
        </a:p>
      </dgm:t>
    </dgm:pt>
    <dgm:pt modelId="{EF2F068A-92F9-4402-9AC9-EA8F8ADCA9C6}" type="sibTrans" cxnId="{28DB75FC-CED7-48B7-8477-B67B31761BC6}">
      <dgm:prSet/>
      <dgm:spPr/>
      <dgm:t>
        <a:bodyPr/>
        <a:lstStyle/>
        <a:p>
          <a:endParaRPr lang="en-US" sz="1600" b="0">
            <a:solidFill>
              <a:sysClr val="windowText" lastClr="000000"/>
            </a:solidFill>
            <a:latin typeface="Britannic Bold" panose="020B0903060703020204" pitchFamily="34" charset="0"/>
          </a:endParaRPr>
        </a:p>
      </dgm:t>
    </dgm:pt>
    <dgm:pt modelId="{6E18FCAF-F75B-4EE6-8957-5061A0323822}">
      <dgm:prSet phldrT="[Text]" custT="1"/>
      <dgm:spPr>
        <a:solidFill>
          <a:schemeClr val="accent2">
            <a:lumMod val="60000"/>
            <a:lumOff val="40000"/>
          </a:schemeClr>
        </a:solidFill>
      </dgm:spPr>
      <dgm:t>
        <a:bodyPr/>
        <a:lstStyle/>
        <a:p>
          <a:r>
            <a:rPr lang="en-US" sz="1600" b="0" dirty="0">
              <a:latin typeface="Britannic Bold" panose="020B0903060703020204" pitchFamily="34" charset="0"/>
            </a:rPr>
            <a:t>Empowerment</a:t>
          </a:r>
        </a:p>
        <a:p>
          <a:r>
            <a:rPr lang="en-US" sz="1100" b="0" dirty="0">
              <a:latin typeface="Arial" panose="020B0604020202020204" pitchFamily="34" charset="0"/>
              <a:cs typeface="Arial" panose="020B0604020202020204" pitchFamily="34" charset="0"/>
            </a:rPr>
            <a:t>waking up from a deep sleep through a thrust of energy</a:t>
          </a:r>
        </a:p>
      </dgm:t>
    </dgm:pt>
    <dgm:pt modelId="{256F86FF-0C32-486B-9890-AE427724E161}" type="parTrans" cxnId="{B84ED6C1-1C3D-414F-8B67-4D3A5BFA8C11}">
      <dgm:prSet/>
      <dgm:spPr/>
      <dgm:t>
        <a:bodyPr/>
        <a:lstStyle/>
        <a:p>
          <a:endParaRPr lang="en-US" sz="1600" b="0">
            <a:solidFill>
              <a:sysClr val="windowText" lastClr="000000"/>
            </a:solidFill>
            <a:latin typeface="Britannic Bold" panose="020B0903060703020204" pitchFamily="34" charset="0"/>
          </a:endParaRPr>
        </a:p>
      </dgm:t>
    </dgm:pt>
    <dgm:pt modelId="{E8A1C5C7-04DF-471B-BCB0-1D11B041370A}" type="sibTrans" cxnId="{B84ED6C1-1C3D-414F-8B67-4D3A5BFA8C11}">
      <dgm:prSet/>
      <dgm:spPr/>
      <dgm:t>
        <a:bodyPr/>
        <a:lstStyle/>
        <a:p>
          <a:endParaRPr lang="en-US" sz="1600" b="0">
            <a:solidFill>
              <a:sysClr val="windowText" lastClr="000000"/>
            </a:solidFill>
            <a:latin typeface="Britannic Bold" panose="020B0903060703020204" pitchFamily="34" charset="0"/>
          </a:endParaRPr>
        </a:p>
      </dgm:t>
    </dgm:pt>
    <dgm:pt modelId="{AF72AB0F-B530-41BD-B532-AA0A1F5C0D87}">
      <dgm:prSet phldrT="[Text]" custT="1"/>
      <dgm:spPr>
        <a:ln w="76200" cmpd="thickThin">
          <a:solidFill>
            <a:schemeClr val="tx2"/>
          </a:solidFill>
        </a:ln>
      </dgm:spPr>
      <dgm:t>
        <a:bodyPr/>
        <a:lstStyle/>
        <a:p>
          <a:endParaRPr lang="en-US" sz="1600" b="0">
            <a:latin typeface="Britannic Bold" panose="020B0903060703020204" pitchFamily="34" charset="0"/>
          </a:endParaRPr>
        </a:p>
        <a:p>
          <a:r>
            <a:rPr lang="en-US" sz="1600" b="0">
              <a:latin typeface="Britannic Bold" panose="020B0903060703020204" pitchFamily="34" charset="0"/>
            </a:rPr>
            <a:t>Confusion</a:t>
          </a:r>
        </a:p>
        <a:p>
          <a:r>
            <a:rPr lang="en-US" sz="1100" b="0">
              <a:latin typeface="Arial" panose="020B0604020202020204" pitchFamily="34" charset="0"/>
              <a:cs typeface="Arial" panose="020B0604020202020204" pitchFamily="34" charset="0"/>
            </a:rPr>
            <a:t>a glitch in the matrix?</a:t>
          </a:r>
        </a:p>
      </dgm:t>
    </dgm:pt>
    <dgm:pt modelId="{AA8C2C26-B56D-40CB-B4F5-5D3B61AB45CC}" type="parTrans" cxnId="{4174025E-C361-4B4C-81D9-A4FB81E40AD0}">
      <dgm:prSet/>
      <dgm:spPr/>
      <dgm:t>
        <a:bodyPr/>
        <a:lstStyle/>
        <a:p>
          <a:endParaRPr lang="en-US" sz="1600" b="0">
            <a:solidFill>
              <a:sysClr val="windowText" lastClr="000000"/>
            </a:solidFill>
            <a:latin typeface="Britannic Bold" panose="020B0903060703020204" pitchFamily="34" charset="0"/>
          </a:endParaRPr>
        </a:p>
      </dgm:t>
    </dgm:pt>
    <dgm:pt modelId="{0FD56FF5-D54F-4530-B870-31E2768919BC}" type="sibTrans" cxnId="{4174025E-C361-4B4C-81D9-A4FB81E40AD0}">
      <dgm:prSet/>
      <dgm:spPr/>
      <dgm:t>
        <a:bodyPr/>
        <a:lstStyle/>
        <a:p>
          <a:endParaRPr lang="en-US" sz="1600" b="0">
            <a:solidFill>
              <a:sysClr val="windowText" lastClr="000000"/>
            </a:solidFill>
            <a:latin typeface="Britannic Bold" panose="020B0903060703020204" pitchFamily="34" charset="0"/>
          </a:endParaRPr>
        </a:p>
      </dgm:t>
    </dgm:pt>
    <dgm:pt modelId="{D46E0A27-947F-4B58-9869-EF8068ADE584}">
      <dgm:prSet phldrT="[Text]" custT="1"/>
      <dgm:spPr/>
      <dgm:t>
        <a:bodyPr/>
        <a:lstStyle/>
        <a:p>
          <a:r>
            <a:rPr lang="en-US" sz="1600" b="0">
              <a:latin typeface="Britannic Bold" panose="020B0903060703020204" pitchFamily="34" charset="0"/>
            </a:rPr>
            <a:t>Survival</a:t>
          </a:r>
        </a:p>
        <a:p>
          <a:r>
            <a:rPr lang="en-US" sz="1100" b="0">
              <a:latin typeface="Arial" panose="020B0604020202020204" pitchFamily="34" charset="0"/>
              <a:cs typeface="Arial" panose="020B0604020202020204" pitchFamily="34" charset="0"/>
            </a:rPr>
            <a:t>conforming to expectations &amp; stereotypes</a:t>
          </a:r>
        </a:p>
        <a:p>
          <a:endParaRPr lang="en-US" sz="1100" b="0">
            <a:latin typeface="Arial" panose="020B0604020202020204" pitchFamily="34" charset="0"/>
            <a:cs typeface="Arial" panose="020B0604020202020204" pitchFamily="34" charset="0"/>
          </a:endParaRPr>
        </a:p>
      </dgm:t>
    </dgm:pt>
    <dgm:pt modelId="{4D9CAACE-9F7D-4835-B07D-2BFBA4D6EE0A}" type="parTrans" cxnId="{694E3971-56E7-4359-8EC1-E345076C1F4A}">
      <dgm:prSet/>
      <dgm:spPr/>
      <dgm:t>
        <a:bodyPr/>
        <a:lstStyle/>
        <a:p>
          <a:endParaRPr lang="en-US" sz="1600" b="0">
            <a:solidFill>
              <a:sysClr val="windowText" lastClr="000000"/>
            </a:solidFill>
            <a:latin typeface="Britannic Bold" panose="020B0903060703020204" pitchFamily="34" charset="0"/>
          </a:endParaRPr>
        </a:p>
      </dgm:t>
    </dgm:pt>
    <dgm:pt modelId="{7D15E4EA-948A-41B4-9E65-4062BA6CD34A}" type="sibTrans" cxnId="{694E3971-56E7-4359-8EC1-E345076C1F4A}">
      <dgm:prSet/>
      <dgm:spPr/>
      <dgm:t>
        <a:bodyPr/>
        <a:lstStyle/>
        <a:p>
          <a:endParaRPr lang="en-US" sz="1600" b="0">
            <a:solidFill>
              <a:sysClr val="windowText" lastClr="000000"/>
            </a:solidFill>
            <a:latin typeface="Britannic Bold" panose="020B0903060703020204" pitchFamily="34" charset="0"/>
          </a:endParaRPr>
        </a:p>
      </dgm:t>
    </dgm:pt>
    <dgm:pt modelId="{9C88B6D8-20F5-4C86-AD03-8423A2844765}" type="pres">
      <dgm:prSet presAssocID="{D7B21F1D-6093-4A15-AF38-909470D7502C}" presName="Name0" presStyleCnt="0">
        <dgm:presLayoutVars>
          <dgm:chMax val="7"/>
          <dgm:resizeHandles val="exact"/>
        </dgm:presLayoutVars>
      </dgm:prSet>
      <dgm:spPr/>
    </dgm:pt>
    <dgm:pt modelId="{0E9A8D74-4E4D-40F3-9901-8F172FB069C5}" type="pres">
      <dgm:prSet presAssocID="{D7B21F1D-6093-4A15-AF38-909470D7502C}" presName="comp1" presStyleCnt="0"/>
      <dgm:spPr/>
    </dgm:pt>
    <dgm:pt modelId="{7A2FDF50-9A45-4CD3-9EF3-FDFDE4F59609}" type="pres">
      <dgm:prSet presAssocID="{D7B21F1D-6093-4A15-AF38-909470D7502C}" presName="circle1" presStyleLbl="node1" presStyleIdx="0" presStyleCnt="5"/>
      <dgm:spPr/>
      <dgm:t>
        <a:bodyPr/>
        <a:lstStyle/>
        <a:p>
          <a:endParaRPr lang="en-US"/>
        </a:p>
      </dgm:t>
    </dgm:pt>
    <dgm:pt modelId="{E848EC84-2B67-45DC-AE2B-C70616739B2F}" type="pres">
      <dgm:prSet presAssocID="{D7B21F1D-6093-4A15-AF38-909470D7502C}" presName="c1text" presStyleLbl="node1" presStyleIdx="0" presStyleCnt="5">
        <dgm:presLayoutVars>
          <dgm:bulletEnabled val="1"/>
        </dgm:presLayoutVars>
      </dgm:prSet>
      <dgm:spPr/>
      <dgm:t>
        <a:bodyPr/>
        <a:lstStyle/>
        <a:p>
          <a:endParaRPr lang="en-US"/>
        </a:p>
      </dgm:t>
    </dgm:pt>
    <dgm:pt modelId="{621445B5-CC2D-4234-8D24-EAC7835313CD}" type="pres">
      <dgm:prSet presAssocID="{D7B21F1D-6093-4A15-AF38-909470D7502C}" presName="comp2" presStyleCnt="0"/>
      <dgm:spPr/>
    </dgm:pt>
    <dgm:pt modelId="{43123D36-DB7D-4994-AEC2-CBF52B46E31A}" type="pres">
      <dgm:prSet presAssocID="{D7B21F1D-6093-4A15-AF38-909470D7502C}" presName="circle2" presStyleLbl="node1" presStyleIdx="1" presStyleCnt="5" custScaleX="98343" custScaleY="97777" custLinFactNeighborY="728"/>
      <dgm:spPr/>
      <dgm:t>
        <a:bodyPr/>
        <a:lstStyle/>
        <a:p>
          <a:endParaRPr lang="en-US"/>
        </a:p>
      </dgm:t>
    </dgm:pt>
    <dgm:pt modelId="{0D6FA1A0-C000-4D15-AB36-0308E76517FC}" type="pres">
      <dgm:prSet presAssocID="{D7B21F1D-6093-4A15-AF38-909470D7502C}" presName="c2text" presStyleLbl="node1" presStyleIdx="1" presStyleCnt="5">
        <dgm:presLayoutVars>
          <dgm:bulletEnabled val="1"/>
        </dgm:presLayoutVars>
      </dgm:prSet>
      <dgm:spPr/>
      <dgm:t>
        <a:bodyPr/>
        <a:lstStyle/>
        <a:p>
          <a:endParaRPr lang="en-US"/>
        </a:p>
      </dgm:t>
    </dgm:pt>
    <dgm:pt modelId="{07ED621C-C3D3-4939-952D-8AAAF7042713}" type="pres">
      <dgm:prSet presAssocID="{D7B21F1D-6093-4A15-AF38-909470D7502C}" presName="comp3" presStyleCnt="0"/>
      <dgm:spPr/>
    </dgm:pt>
    <dgm:pt modelId="{EE4224DB-42DD-4AAC-9391-4B8B4BB31B69}" type="pres">
      <dgm:prSet presAssocID="{D7B21F1D-6093-4A15-AF38-909470D7502C}" presName="circle3" presStyleLbl="node1" presStyleIdx="2" presStyleCnt="5" custScaleX="91640" custScaleY="95682"/>
      <dgm:spPr/>
      <dgm:t>
        <a:bodyPr/>
        <a:lstStyle/>
        <a:p>
          <a:endParaRPr lang="en-US"/>
        </a:p>
      </dgm:t>
    </dgm:pt>
    <dgm:pt modelId="{67E01A84-09F5-4391-BF60-484E936A9438}" type="pres">
      <dgm:prSet presAssocID="{D7B21F1D-6093-4A15-AF38-909470D7502C}" presName="c3text" presStyleLbl="node1" presStyleIdx="2" presStyleCnt="5">
        <dgm:presLayoutVars>
          <dgm:bulletEnabled val="1"/>
        </dgm:presLayoutVars>
      </dgm:prSet>
      <dgm:spPr/>
      <dgm:t>
        <a:bodyPr/>
        <a:lstStyle/>
        <a:p>
          <a:endParaRPr lang="en-US"/>
        </a:p>
      </dgm:t>
    </dgm:pt>
    <dgm:pt modelId="{8B686310-9E98-43B4-B60D-70F642B054D4}" type="pres">
      <dgm:prSet presAssocID="{D7B21F1D-6093-4A15-AF38-909470D7502C}" presName="comp4" presStyleCnt="0"/>
      <dgm:spPr/>
    </dgm:pt>
    <dgm:pt modelId="{BB73D59D-079C-475E-BD13-69AE97DDB10D}" type="pres">
      <dgm:prSet presAssocID="{D7B21F1D-6093-4A15-AF38-909470D7502C}" presName="circle4" presStyleLbl="node1" presStyleIdx="3" presStyleCnt="5" custScaleX="90325" custScaleY="93052" custLinFactNeighborY="5754"/>
      <dgm:spPr/>
      <dgm:t>
        <a:bodyPr/>
        <a:lstStyle/>
        <a:p>
          <a:endParaRPr lang="en-US"/>
        </a:p>
      </dgm:t>
    </dgm:pt>
    <dgm:pt modelId="{77011D6C-D3DC-404C-9A28-FA09F6D233F6}" type="pres">
      <dgm:prSet presAssocID="{D7B21F1D-6093-4A15-AF38-909470D7502C}" presName="c4text" presStyleLbl="node1" presStyleIdx="3" presStyleCnt="5">
        <dgm:presLayoutVars>
          <dgm:bulletEnabled val="1"/>
        </dgm:presLayoutVars>
      </dgm:prSet>
      <dgm:spPr/>
      <dgm:t>
        <a:bodyPr/>
        <a:lstStyle/>
        <a:p>
          <a:endParaRPr lang="en-US"/>
        </a:p>
      </dgm:t>
    </dgm:pt>
    <dgm:pt modelId="{647624A6-9456-4591-BBC1-8154A82575DD}" type="pres">
      <dgm:prSet presAssocID="{D7B21F1D-6093-4A15-AF38-909470D7502C}" presName="comp5" presStyleCnt="0"/>
      <dgm:spPr/>
    </dgm:pt>
    <dgm:pt modelId="{4E638F19-AFE7-4E66-BFEF-CB12BC13BE61}" type="pres">
      <dgm:prSet presAssocID="{D7B21F1D-6093-4A15-AF38-909470D7502C}" presName="circle5" presStyleLbl="node1" presStyleIdx="4" presStyleCnt="5" custScaleX="84003" custScaleY="81511" custLinFactNeighborX="-402" custLinFactNeighborY="8039"/>
      <dgm:spPr/>
      <dgm:t>
        <a:bodyPr/>
        <a:lstStyle/>
        <a:p>
          <a:endParaRPr lang="en-US"/>
        </a:p>
      </dgm:t>
    </dgm:pt>
    <dgm:pt modelId="{C3F1A612-4418-4BA6-9C0D-BF037F273A62}" type="pres">
      <dgm:prSet presAssocID="{D7B21F1D-6093-4A15-AF38-909470D7502C}" presName="c5text" presStyleLbl="node1" presStyleIdx="4" presStyleCnt="5">
        <dgm:presLayoutVars>
          <dgm:bulletEnabled val="1"/>
        </dgm:presLayoutVars>
      </dgm:prSet>
      <dgm:spPr/>
      <dgm:t>
        <a:bodyPr/>
        <a:lstStyle/>
        <a:p>
          <a:endParaRPr lang="en-US"/>
        </a:p>
      </dgm:t>
    </dgm:pt>
  </dgm:ptLst>
  <dgm:cxnLst>
    <dgm:cxn modelId="{73447C7B-3B1E-465F-B2FD-4523B46E7D1A}" type="presOf" srcId="{6E18FCAF-F75B-4EE6-8957-5061A0323822}" destId="{67E01A84-09F5-4391-BF60-484E936A9438}" srcOrd="1" destOrd="0" presId="urn:microsoft.com/office/officeart/2005/8/layout/venn2"/>
    <dgm:cxn modelId="{B2B3DEA8-5389-4E3E-BDAB-643DD0496CAE}" type="presOf" srcId="{D46E0A27-947F-4B58-9869-EF8068ADE584}" destId="{C3F1A612-4418-4BA6-9C0D-BF037F273A62}" srcOrd="1" destOrd="0" presId="urn:microsoft.com/office/officeart/2005/8/layout/venn2"/>
    <dgm:cxn modelId="{C00FCEAF-5F07-4CA4-93BB-335C66F0AD5E}" type="presOf" srcId="{9CA8C4F5-F3B5-4E26-8C3C-17BF6B4CF9C2}" destId="{0D6FA1A0-C000-4D15-AB36-0308E76517FC}" srcOrd="1" destOrd="0" presId="urn:microsoft.com/office/officeart/2005/8/layout/venn2"/>
    <dgm:cxn modelId="{8E98A5DE-DD7A-41F4-A1AB-4E3841279903}" type="presOf" srcId="{D7B21F1D-6093-4A15-AF38-909470D7502C}" destId="{9C88B6D8-20F5-4C86-AD03-8423A2844765}" srcOrd="0" destOrd="0" presId="urn:microsoft.com/office/officeart/2005/8/layout/venn2"/>
    <dgm:cxn modelId="{144CE7CA-F5D3-48F7-836E-AE048788C156}" type="presOf" srcId="{9CA8C4F5-F3B5-4E26-8C3C-17BF6B4CF9C2}" destId="{43123D36-DB7D-4994-AEC2-CBF52B46E31A}" srcOrd="0" destOrd="0" presId="urn:microsoft.com/office/officeart/2005/8/layout/venn2"/>
    <dgm:cxn modelId="{F43B3723-6E20-4B0E-92D2-441500C723E2}" type="presOf" srcId="{AF72AB0F-B530-41BD-B532-AA0A1F5C0D87}" destId="{77011D6C-D3DC-404C-9A28-FA09F6D233F6}" srcOrd="1" destOrd="0" presId="urn:microsoft.com/office/officeart/2005/8/layout/venn2"/>
    <dgm:cxn modelId="{28DB75FC-CED7-48B7-8477-B67B31761BC6}" srcId="{D7B21F1D-6093-4A15-AF38-909470D7502C}" destId="{9CA8C4F5-F3B5-4E26-8C3C-17BF6B4CF9C2}" srcOrd="1" destOrd="0" parTransId="{E5EA6146-8163-4F7C-A2A5-0B581B526D3D}" sibTransId="{EF2F068A-92F9-4402-9AC9-EA8F8ADCA9C6}"/>
    <dgm:cxn modelId="{538F00EE-23EF-438E-8EB4-0C15F2CE432C}" type="presOf" srcId="{6E18FCAF-F75B-4EE6-8957-5061A0323822}" destId="{EE4224DB-42DD-4AAC-9391-4B8B4BB31B69}" srcOrd="0" destOrd="0" presId="urn:microsoft.com/office/officeart/2005/8/layout/venn2"/>
    <dgm:cxn modelId="{524F1106-CE77-4B6D-8654-F5EB244DE0A8}" type="presOf" srcId="{E42EF7BA-0E66-4FAC-ACB1-94DC0DD8FD7C}" destId="{E848EC84-2B67-45DC-AE2B-C70616739B2F}" srcOrd="1" destOrd="0" presId="urn:microsoft.com/office/officeart/2005/8/layout/venn2"/>
    <dgm:cxn modelId="{A68C334D-7ED6-477B-B5AB-6531EEABCF12}" type="presOf" srcId="{AF72AB0F-B530-41BD-B532-AA0A1F5C0D87}" destId="{BB73D59D-079C-475E-BD13-69AE97DDB10D}" srcOrd="0" destOrd="0" presId="urn:microsoft.com/office/officeart/2005/8/layout/venn2"/>
    <dgm:cxn modelId="{B84ED6C1-1C3D-414F-8B67-4D3A5BFA8C11}" srcId="{D7B21F1D-6093-4A15-AF38-909470D7502C}" destId="{6E18FCAF-F75B-4EE6-8957-5061A0323822}" srcOrd="2" destOrd="0" parTransId="{256F86FF-0C32-486B-9890-AE427724E161}" sibTransId="{E8A1C5C7-04DF-471B-BCB0-1D11B041370A}"/>
    <dgm:cxn modelId="{694E3971-56E7-4359-8EC1-E345076C1F4A}" srcId="{D7B21F1D-6093-4A15-AF38-909470D7502C}" destId="{D46E0A27-947F-4B58-9869-EF8068ADE584}" srcOrd="4" destOrd="0" parTransId="{4D9CAACE-9F7D-4835-B07D-2BFBA4D6EE0A}" sibTransId="{7D15E4EA-948A-41B4-9E65-4062BA6CD34A}"/>
    <dgm:cxn modelId="{4174025E-C361-4B4C-81D9-A4FB81E40AD0}" srcId="{D7B21F1D-6093-4A15-AF38-909470D7502C}" destId="{AF72AB0F-B530-41BD-B532-AA0A1F5C0D87}" srcOrd="3" destOrd="0" parTransId="{AA8C2C26-B56D-40CB-B4F5-5D3B61AB45CC}" sibTransId="{0FD56FF5-D54F-4530-B870-31E2768919BC}"/>
    <dgm:cxn modelId="{D707C564-BBF2-4C11-9C42-28B3D08F1BF7}" srcId="{D7B21F1D-6093-4A15-AF38-909470D7502C}" destId="{E42EF7BA-0E66-4FAC-ACB1-94DC0DD8FD7C}" srcOrd="0" destOrd="0" parTransId="{1A93F558-B20A-45C8-BC55-75EFCDC0B030}" sibTransId="{C6FAF3E2-8DE5-438B-B85F-B32342037DB8}"/>
    <dgm:cxn modelId="{6ECA6184-F08F-4ADE-A0CE-B47BBD134F05}" type="presOf" srcId="{E42EF7BA-0E66-4FAC-ACB1-94DC0DD8FD7C}" destId="{7A2FDF50-9A45-4CD3-9EF3-FDFDE4F59609}" srcOrd="0" destOrd="0" presId="urn:microsoft.com/office/officeart/2005/8/layout/venn2"/>
    <dgm:cxn modelId="{D690BA58-CBD7-4A4A-A338-E38628467FF7}" type="presOf" srcId="{D46E0A27-947F-4B58-9869-EF8068ADE584}" destId="{4E638F19-AFE7-4E66-BFEF-CB12BC13BE61}" srcOrd="0" destOrd="0" presId="urn:microsoft.com/office/officeart/2005/8/layout/venn2"/>
    <dgm:cxn modelId="{EBFCE214-8CF0-4967-B425-79E2917EED7A}" type="presParOf" srcId="{9C88B6D8-20F5-4C86-AD03-8423A2844765}" destId="{0E9A8D74-4E4D-40F3-9901-8F172FB069C5}" srcOrd="0" destOrd="0" presId="urn:microsoft.com/office/officeart/2005/8/layout/venn2"/>
    <dgm:cxn modelId="{C2B28E0E-8162-482C-A681-CEF0316860A4}" type="presParOf" srcId="{0E9A8D74-4E4D-40F3-9901-8F172FB069C5}" destId="{7A2FDF50-9A45-4CD3-9EF3-FDFDE4F59609}" srcOrd="0" destOrd="0" presId="urn:microsoft.com/office/officeart/2005/8/layout/venn2"/>
    <dgm:cxn modelId="{A47AFCF7-8F42-42F6-AF6E-7F3FC758C6F3}" type="presParOf" srcId="{0E9A8D74-4E4D-40F3-9901-8F172FB069C5}" destId="{E848EC84-2B67-45DC-AE2B-C70616739B2F}" srcOrd="1" destOrd="0" presId="urn:microsoft.com/office/officeart/2005/8/layout/venn2"/>
    <dgm:cxn modelId="{9E6A6255-BDC9-454A-A5C1-F618FF0078E1}" type="presParOf" srcId="{9C88B6D8-20F5-4C86-AD03-8423A2844765}" destId="{621445B5-CC2D-4234-8D24-EAC7835313CD}" srcOrd="1" destOrd="0" presId="urn:microsoft.com/office/officeart/2005/8/layout/venn2"/>
    <dgm:cxn modelId="{3FE95839-0734-4E61-94C1-5DEF515A46F7}" type="presParOf" srcId="{621445B5-CC2D-4234-8D24-EAC7835313CD}" destId="{43123D36-DB7D-4994-AEC2-CBF52B46E31A}" srcOrd="0" destOrd="0" presId="urn:microsoft.com/office/officeart/2005/8/layout/venn2"/>
    <dgm:cxn modelId="{D7ECF6A4-F65F-44ED-98DF-AE0614185F02}" type="presParOf" srcId="{621445B5-CC2D-4234-8D24-EAC7835313CD}" destId="{0D6FA1A0-C000-4D15-AB36-0308E76517FC}" srcOrd="1" destOrd="0" presId="urn:microsoft.com/office/officeart/2005/8/layout/venn2"/>
    <dgm:cxn modelId="{B8D07922-680D-4057-BECC-6FB99B94A6F4}" type="presParOf" srcId="{9C88B6D8-20F5-4C86-AD03-8423A2844765}" destId="{07ED621C-C3D3-4939-952D-8AAAF7042713}" srcOrd="2" destOrd="0" presId="urn:microsoft.com/office/officeart/2005/8/layout/venn2"/>
    <dgm:cxn modelId="{4749C1E2-32EB-4A0A-85F3-7EB17F131628}" type="presParOf" srcId="{07ED621C-C3D3-4939-952D-8AAAF7042713}" destId="{EE4224DB-42DD-4AAC-9391-4B8B4BB31B69}" srcOrd="0" destOrd="0" presId="urn:microsoft.com/office/officeart/2005/8/layout/venn2"/>
    <dgm:cxn modelId="{E35354A5-4C1D-47C1-930E-A2FAD5B95259}" type="presParOf" srcId="{07ED621C-C3D3-4939-952D-8AAAF7042713}" destId="{67E01A84-09F5-4391-BF60-484E936A9438}" srcOrd="1" destOrd="0" presId="urn:microsoft.com/office/officeart/2005/8/layout/venn2"/>
    <dgm:cxn modelId="{4116D189-9D75-410E-8986-768BFD4CE8D4}" type="presParOf" srcId="{9C88B6D8-20F5-4C86-AD03-8423A2844765}" destId="{8B686310-9E98-43B4-B60D-70F642B054D4}" srcOrd="3" destOrd="0" presId="urn:microsoft.com/office/officeart/2005/8/layout/venn2"/>
    <dgm:cxn modelId="{58AB0F39-CC1F-4D09-9D9A-3230CBC650CE}" type="presParOf" srcId="{8B686310-9E98-43B4-B60D-70F642B054D4}" destId="{BB73D59D-079C-475E-BD13-69AE97DDB10D}" srcOrd="0" destOrd="0" presId="urn:microsoft.com/office/officeart/2005/8/layout/venn2"/>
    <dgm:cxn modelId="{B838D6F0-3354-48F4-A83F-18A2CB5663B6}" type="presParOf" srcId="{8B686310-9E98-43B4-B60D-70F642B054D4}" destId="{77011D6C-D3DC-404C-9A28-FA09F6D233F6}" srcOrd="1" destOrd="0" presId="urn:microsoft.com/office/officeart/2005/8/layout/venn2"/>
    <dgm:cxn modelId="{1E6BF257-F465-465F-BC03-6B88A18AAE02}" type="presParOf" srcId="{9C88B6D8-20F5-4C86-AD03-8423A2844765}" destId="{647624A6-9456-4591-BBC1-8154A82575DD}" srcOrd="4" destOrd="0" presId="urn:microsoft.com/office/officeart/2005/8/layout/venn2"/>
    <dgm:cxn modelId="{FDD9BE89-A256-4FA4-84C4-D9C24592000D}" type="presParOf" srcId="{647624A6-9456-4591-BBC1-8154A82575DD}" destId="{4E638F19-AFE7-4E66-BFEF-CB12BC13BE61}" srcOrd="0" destOrd="0" presId="urn:microsoft.com/office/officeart/2005/8/layout/venn2"/>
    <dgm:cxn modelId="{0AD4DA8E-89DB-4798-BFD2-AB9CD2973863}" type="presParOf" srcId="{647624A6-9456-4591-BBC1-8154A82575DD}" destId="{C3F1A612-4418-4BA6-9C0D-BF037F273A6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56FC4-D63A-1A4B-8710-4026E39F16B9}">
      <dsp:nvSpPr>
        <dsp:cNvPr id="0" name=""/>
        <dsp:cNvSpPr/>
      </dsp:nvSpPr>
      <dsp:spPr>
        <a:xfrm>
          <a:off x="2103" y="498824"/>
          <a:ext cx="2110151" cy="2110151"/>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129" tIns="29210" rIns="116129" bIns="29210" numCol="1" spcCol="1270" anchor="ctr" anchorCtr="0">
          <a:noAutofit/>
        </a:bodyPr>
        <a:lstStyle/>
        <a:p>
          <a:pPr lvl="0" algn="ctr" defTabSz="1022350">
            <a:lnSpc>
              <a:spcPct val="90000"/>
            </a:lnSpc>
            <a:spcBef>
              <a:spcPct val="0"/>
            </a:spcBef>
            <a:spcAft>
              <a:spcPct val="35000"/>
            </a:spcAft>
          </a:pPr>
          <a:r>
            <a:rPr lang="en-US" sz="2300" kern="1200" dirty="0" smtClean="0"/>
            <a:t>Teaching</a:t>
          </a:r>
          <a:endParaRPr lang="en-US" sz="2300" kern="1200" dirty="0"/>
        </a:p>
      </dsp:txBody>
      <dsp:txXfrm>
        <a:off x="311127" y="807848"/>
        <a:ext cx="1492103" cy="1492103"/>
      </dsp:txXfrm>
    </dsp:sp>
    <dsp:sp modelId="{D5793588-CF03-7642-9EDC-19BEDAF7774B}">
      <dsp:nvSpPr>
        <dsp:cNvPr id="0" name=""/>
        <dsp:cNvSpPr/>
      </dsp:nvSpPr>
      <dsp:spPr>
        <a:xfrm>
          <a:off x="1690224" y="498824"/>
          <a:ext cx="2110151" cy="2110151"/>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129" tIns="29210" rIns="116129" bIns="29210" numCol="1" spcCol="1270" anchor="ctr" anchorCtr="0">
          <a:noAutofit/>
        </a:bodyPr>
        <a:lstStyle/>
        <a:p>
          <a:pPr lvl="0" algn="ctr" defTabSz="1022350">
            <a:lnSpc>
              <a:spcPct val="90000"/>
            </a:lnSpc>
            <a:spcBef>
              <a:spcPct val="0"/>
            </a:spcBef>
            <a:spcAft>
              <a:spcPct val="35000"/>
            </a:spcAft>
          </a:pPr>
          <a:r>
            <a:rPr lang="en-US" sz="2300" kern="1200" dirty="0" smtClean="0"/>
            <a:t>Coaching</a:t>
          </a:r>
          <a:endParaRPr lang="en-US" sz="2300" kern="1200" dirty="0"/>
        </a:p>
      </dsp:txBody>
      <dsp:txXfrm>
        <a:off x="1999248" y="807848"/>
        <a:ext cx="1492103" cy="1492103"/>
      </dsp:txXfrm>
    </dsp:sp>
    <dsp:sp modelId="{EB60AC65-4BE0-6344-A6DF-A0B6BC9246D3}">
      <dsp:nvSpPr>
        <dsp:cNvPr id="0" name=""/>
        <dsp:cNvSpPr/>
      </dsp:nvSpPr>
      <dsp:spPr>
        <a:xfrm>
          <a:off x="3378346" y="498824"/>
          <a:ext cx="2110151" cy="2110151"/>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129" tIns="29210" rIns="116129" bIns="29210" numCol="1" spcCol="1270" anchor="ctr" anchorCtr="0">
          <a:noAutofit/>
        </a:bodyPr>
        <a:lstStyle/>
        <a:p>
          <a:pPr lvl="0" algn="ctr" defTabSz="1022350">
            <a:lnSpc>
              <a:spcPct val="90000"/>
            </a:lnSpc>
            <a:spcBef>
              <a:spcPct val="0"/>
            </a:spcBef>
            <a:spcAft>
              <a:spcPct val="35000"/>
            </a:spcAft>
          </a:pPr>
          <a:r>
            <a:rPr lang="en-US" sz="2300" kern="1200" dirty="0" smtClean="0"/>
            <a:t>Consulting</a:t>
          </a:r>
          <a:endParaRPr lang="en-US" sz="2300" kern="1200" dirty="0"/>
        </a:p>
      </dsp:txBody>
      <dsp:txXfrm>
        <a:off x="3687370" y="807848"/>
        <a:ext cx="1492103" cy="1492103"/>
      </dsp:txXfrm>
    </dsp:sp>
    <dsp:sp modelId="{C8771502-5E18-BF47-93D2-5B80C4231235}">
      <dsp:nvSpPr>
        <dsp:cNvPr id="0" name=""/>
        <dsp:cNvSpPr/>
      </dsp:nvSpPr>
      <dsp:spPr>
        <a:xfrm>
          <a:off x="5066467" y="498824"/>
          <a:ext cx="2110151" cy="2110151"/>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129" tIns="29210" rIns="116129" bIns="29210" numCol="1" spcCol="1270" anchor="ctr" anchorCtr="0">
          <a:noAutofit/>
        </a:bodyPr>
        <a:lstStyle/>
        <a:p>
          <a:pPr lvl="0" algn="ctr" defTabSz="1022350">
            <a:lnSpc>
              <a:spcPct val="90000"/>
            </a:lnSpc>
            <a:spcBef>
              <a:spcPct val="0"/>
            </a:spcBef>
            <a:spcAft>
              <a:spcPct val="35000"/>
            </a:spcAft>
          </a:pPr>
          <a:r>
            <a:rPr lang="en-US" sz="2300" kern="1200" dirty="0" smtClean="0"/>
            <a:t>Cohorts</a:t>
          </a:r>
          <a:endParaRPr lang="en-US" sz="2300" kern="1200" dirty="0"/>
        </a:p>
      </dsp:txBody>
      <dsp:txXfrm>
        <a:off x="5375491" y="807848"/>
        <a:ext cx="1492103" cy="1492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697F4-0952-4B21-96D5-17D1D278FD7B}">
      <dsp:nvSpPr>
        <dsp:cNvPr id="0" name=""/>
        <dsp:cNvSpPr/>
      </dsp:nvSpPr>
      <dsp:spPr>
        <a:xfrm>
          <a:off x="0" y="486625"/>
          <a:ext cx="1891576" cy="1891576"/>
        </a:xfrm>
        <a:prstGeom prst="ellipse">
          <a:avLst/>
        </a:prstGeom>
        <a:solidFill>
          <a:srgbClr val="92D050"/>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Privilege</a:t>
          </a:r>
          <a:endParaRPr lang="en-US" sz="2200" kern="1200" dirty="0"/>
        </a:p>
      </dsp:txBody>
      <dsp:txXfrm>
        <a:off x="277014" y="959519"/>
        <a:ext cx="1337546" cy="945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C07F0-CEB5-4708-A286-3DE31881B477}">
      <dsp:nvSpPr>
        <dsp:cNvPr id="0" name=""/>
        <dsp:cNvSpPr/>
      </dsp:nvSpPr>
      <dsp:spPr>
        <a:xfrm>
          <a:off x="2701984" y="0"/>
          <a:ext cx="1422052" cy="1422052"/>
        </a:xfrm>
        <a:prstGeom prst="ellipse">
          <a:avLst/>
        </a:prstGeom>
        <a:solidFill>
          <a:schemeClr val="accent6">
            <a:lumMod val="60000"/>
            <a:lumOff val="40000"/>
          </a:schemeClr>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small" baseline="0" dirty="0" smtClean="0">
              <a:solidFill>
                <a:schemeClr val="tx1">
                  <a:lumMod val="75000"/>
                  <a:lumOff val="25000"/>
                </a:schemeClr>
              </a:solidFill>
            </a:rPr>
            <a:t>Personal</a:t>
          </a:r>
          <a:endParaRPr lang="en-US" sz="1500" b="1" kern="1200" cap="small" baseline="0" dirty="0">
            <a:solidFill>
              <a:schemeClr val="tx1">
                <a:lumMod val="75000"/>
                <a:lumOff val="25000"/>
              </a:schemeClr>
            </a:solidFill>
          </a:endParaRPr>
        </a:p>
      </dsp:txBody>
      <dsp:txXfrm>
        <a:off x="2910239" y="208255"/>
        <a:ext cx="1005542" cy="1005542"/>
      </dsp:txXfrm>
    </dsp:sp>
    <dsp:sp modelId="{FDE12A21-5A58-452E-818D-34A481C4A6E3}">
      <dsp:nvSpPr>
        <dsp:cNvPr id="0" name=""/>
        <dsp:cNvSpPr/>
      </dsp:nvSpPr>
      <dsp:spPr>
        <a:xfrm rot="2639950">
          <a:off x="3987564" y="1218302"/>
          <a:ext cx="398531" cy="479942"/>
        </a:xfrm>
        <a:prstGeom prst="rightArrow">
          <a:avLst>
            <a:gd name="adj1" fmla="val 60000"/>
            <a:gd name="adj2" fmla="val 50000"/>
          </a:avLst>
        </a:prstGeom>
        <a:solidFill>
          <a:schemeClr val="accent6">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4004341" y="1272764"/>
        <a:ext cx="278972" cy="287966"/>
      </dsp:txXfrm>
    </dsp:sp>
    <dsp:sp modelId="{81B0E576-7FD9-4821-9288-BA80AFA3593D}">
      <dsp:nvSpPr>
        <dsp:cNvPr id="0" name=""/>
        <dsp:cNvSpPr/>
      </dsp:nvSpPr>
      <dsp:spPr>
        <a:xfrm>
          <a:off x="4265851" y="1510164"/>
          <a:ext cx="1422052" cy="1422052"/>
        </a:xfrm>
        <a:prstGeom prst="ellipse">
          <a:avLst/>
        </a:prstGeom>
        <a:solidFill>
          <a:schemeClr val="accent3">
            <a:lumMod val="60000"/>
            <a:lumOff val="40000"/>
          </a:schemeClr>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cap="small" baseline="0" dirty="0" smtClean="0">
              <a:solidFill>
                <a:schemeClr val="tx1">
                  <a:lumMod val="75000"/>
                  <a:lumOff val="25000"/>
                </a:schemeClr>
              </a:solidFill>
            </a:rPr>
            <a:t>Interpersonal</a:t>
          </a:r>
          <a:endParaRPr lang="en-US" sz="1400" kern="1200" cap="small" baseline="0" dirty="0">
            <a:solidFill>
              <a:schemeClr val="tx1">
                <a:lumMod val="75000"/>
                <a:lumOff val="25000"/>
              </a:schemeClr>
            </a:solidFill>
          </a:endParaRPr>
        </a:p>
      </dsp:txBody>
      <dsp:txXfrm>
        <a:off x="4474106" y="1718419"/>
        <a:ext cx="1005542" cy="1005542"/>
      </dsp:txXfrm>
    </dsp:sp>
    <dsp:sp modelId="{7CEC2CDF-BA9F-4994-8772-D7383570EB8B}">
      <dsp:nvSpPr>
        <dsp:cNvPr id="0" name=""/>
        <dsp:cNvSpPr/>
      </dsp:nvSpPr>
      <dsp:spPr>
        <a:xfrm rot="8100000">
          <a:off x="4040582" y="2728544"/>
          <a:ext cx="377940" cy="479942"/>
        </a:xfrm>
        <a:prstGeom prst="rightArrow">
          <a:avLst>
            <a:gd name="adj1" fmla="val 60000"/>
            <a:gd name="adj2" fmla="val 50000"/>
          </a:avLst>
        </a:prstGeom>
        <a:solidFill>
          <a:schemeClr val="accent3">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10800000">
        <a:off x="4137360" y="2784445"/>
        <a:ext cx="264558" cy="287966"/>
      </dsp:txXfrm>
    </dsp:sp>
    <dsp:sp modelId="{273E9CB5-02C5-485D-828E-F33E6D18CE4A}">
      <dsp:nvSpPr>
        <dsp:cNvPr id="0" name=""/>
        <dsp:cNvSpPr/>
      </dsp:nvSpPr>
      <dsp:spPr>
        <a:xfrm>
          <a:off x="2756073" y="3019942"/>
          <a:ext cx="1422052" cy="1422052"/>
        </a:xfrm>
        <a:prstGeom prst="ellipse">
          <a:avLst/>
        </a:prstGeom>
        <a:solidFill>
          <a:schemeClr val="accent5">
            <a:lumMod val="60000"/>
            <a:lumOff val="40000"/>
          </a:schemeClr>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small" baseline="0" dirty="0" smtClean="0">
              <a:solidFill>
                <a:schemeClr val="tx1">
                  <a:lumMod val="75000"/>
                  <a:lumOff val="25000"/>
                </a:schemeClr>
              </a:solidFill>
            </a:rPr>
            <a:t>Cultural</a:t>
          </a:r>
          <a:endParaRPr lang="en-US" sz="1600" b="1" kern="1200" cap="small" baseline="0" dirty="0">
            <a:solidFill>
              <a:schemeClr val="tx1">
                <a:lumMod val="75000"/>
                <a:lumOff val="25000"/>
              </a:schemeClr>
            </a:solidFill>
          </a:endParaRPr>
        </a:p>
      </dsp:txBody>
      <dsp:txXfrm>
        <a:off x="2964328" y="3228197"/>
        <a:ext cx="1005542" cy="1005542"/>
      </dsp:txXfrm>
    </dsp:sp>
    <dsp:sp modelId="{EF6A6E06-9EF4-4117-A24C-C84A8AED0FBB}">
      <dsp:nvSpPr>
        <dsp:cNvPr id="0" name=""/>
        <dsp:cNvSpPr/>
      </dsp:nvSpPr>
      <dsp:spPr>
        <a:xfrm rot="13500000">
          <a:off x="2530804" y="2743671"/>
          <a:ext cx="377940" cy="479942"/>
        </a:xfrm>
        <a:prstGeom prst="rightArrow">
          <a:avLst>
            <a:gd name="adj1" fmla="val 60000"/>
            <a:gd name="adj2" fmla="val 50000"/>
          </a:avLst>
        </a:prstGeom>
        <a:solidFill>
          <a:schemeClr val="accent5">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10800000">
        <a:off x="2627582" y="2879746"/>
        <a:ext cx="264558" cy="287966"/>
      </dsp:txXfrm>
    </dsp:sp>
    <dsp:sp modelId="{5CAF36BA-46F3-4FE5-AA6F-287B33E11C9E}">
      <dsp:nvSpPr>
        <dsp:cNvPr id="0" name=""/>
        <dsp:cNvSpPr/>
      </dsp:nvSpPr>
      <dsp:spPr>
        <a:xfrm>
          <a:off x="1246296" y="1510164"/>
          <a:ext cx="1422052" cy="1422052"/>
        </a:xfrm>
        <a:prstGeom prst="ellipse">
          <a:avLst/>
        </a:prstGeom>
        <a:solidFill>
          <a:schemeClr val="accent2">
            <a:lumMod val="60000"/>
            <a:lumOff val="40000"/>
          </a:schemeClr>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small" baseline="0" dirty="0" smtClean="0">
              <a:solidFill>
                <a:schemeClr val="tx1">
                  <a:lumMod val="75000"/>
                  <a:lumOff val="25000"/>
                </a:schemeClr>
              </a:solidFill>
            </a:rPr>
            <a:t>Institutional</a:t>
          </a:r>
          <a:endParaRPr lang="en-US" sz="1000" b="1" kern="1200" cap="small" baseline="0" dirty="0">
            <a:solidFill>
              <a:schemeClr val="tx1">
                <a:lumMod val="75000"/>
                <a:lumOff val="25000"/>
              </a:schemeClr>
            </a:solidFill>
          </a:endParaRPr>
        </a:p>
      </dsp:txBody>
      <dsp:txXfrm>
        <a:off x="1454551" y="1718419"/>
        <a:ext cx="1005542" cy="1005542"/>
      </dsp:txXfrm>
    </dsp:sp>
    <dsp:sp modelId="{8D616CA7-7D63-4BA0-A71E-EC75675659DE}">
      <dsp:nvSpPr>
        <dsp:cNvPr id="0" name=""/>
        <dsp:cNvSpPr/>
      </dsp:nvSpPr>
      <dsp:spPr>
        <a:xfrm rot="18836863">
          <a:off x="2499134" y="1233432"/>
          <a:ext cx="358002" cy="479942"/>
        </a:xfrm>
        <a:prstGeom prst="rightArrow">
          <a:avLst>
            <a:gd name="adj1" fmla="val 60000"/>
            <a:gd name="adj2" fmla="val 50000"/>
          </a:avLst>
        </a:prstGeom>
        <a:solidFill>
          <a:schemeClr val="accent2">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2515566" y="1368083"/>
        <a:ext cx="250601" cy="2879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697F4-0952-4B21-96D5-17D1D278FD7B}">
      <dsp:nvSpPr>
        <dsp:cNvPr id="0" name=""/>
        <dsp:cNvSpPr/>
      </dsp:nvSpPr>
      <dsp:spPr>
        <a:xfrm>
          <a:off x="0" y="514086"/>
          <a:ext cx="3700334" cy="3700334"/>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Status</a:t>
          </a:r>
          <a:endParaRPr lang="en-US" sz="1600" kern="1200" dirty="0"/>
        </a:p>
      </dsp:txBody>
      <dsp:txXfrm>
        <a:off x="1203533" y="699103"/>
        <a:ext cx="1293266" cy="555050"/>
      </dsp:txXfrm>
    </dsp:sp>
    <dsp:sp modelId="{72FE7844-FF39-4D74-92B0-69EC6007C6D3}">
      <dsp:nvSpPr>
        <dsp:cNvPr id="0" name=""/>
        <dsp:cNvSpPr/>
      </dsp:nvSpPr>
      <dsp:spPr>
        <a:xfrm>
          <a:off x="693428" y="1287576"/>
          <a:ext cx="2369092" cy="2469695"/>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Rank</a:t>
          </a:r>
        </a:p>
        <a:p>
          <a:pPr lvl="0" algn="ctr" defTabSz="711200">
            <a:lnSpc>
              <a:spcPct val="90000"/>
            </a:lnSpc>
            <a:spcBef>
              <a:spcPct val="0"/>
            </a:spcBef>
            <a:spcAft>
              <a:spcPct val="35000"/>
            </a:spcAft>
          </a:pPr>
          <a:r>
            <a:rPr lang="en-US" sz="1600" kern="1200" dirty="0" smtClean="0"/>
            <a:t>(privilege)</a:t>
          </a:r>
          <a:endParaRPr lang="en-US" sz="1600" kern="1200" dirty="0"/>
        </a:p>
      </dsp:txBody>
      <dsp:txXfrm>
        <a:off x="1325976" y="1441932"/>
        <a:ext cx="1103997" cy="463067"/>
      </dsp:txXfrm>
    </dsp:sp>
    <dsp:sp modelId="{71F38CAA-BFD7-4EB5-9DF1-42A6F9DE31CB}">
      <dsp:nvSpPr>
        <dsp:cNvPr id="0" name=""/>
        <dsp:cNvSpPr/>
      </dsp:nvSpPr>
      <dsp:spPr>
        <a:xfrm>
          <a:off x="1257484" y="2016339"/>
          <a:ext cx="1264478" cy="1054798"/>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power</a:t>
          </a:r>
          <a:endParaRPr lang="en-US" sz="1600" kern="1200" dirty="0"/>
        </a:p>
      </dsp:txBody>
      <dsp:txXfrm>
        <a:off x="1442663" y="2280038"/>
        <a:ext cx="894121" cy="527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697F4-0952-4B21-96D5-17D1D278FD7B}">
      <dsp:nvSpPr>
        <dsp:cNvPr id="0" name=""/>
        <dsp:cNvSpPr/>
      </dsp:nvSpPr>
      <dsp:spPr>
        <a:xfrm>
          <a:off x="0" y="500560"/>
          <a:ext cx="1504290" cy="1504290"/>
        </a:xfrm>
        <a:prstGeom prst="ellipse">
          <a:avLst/>
        </a:prstGeom>
        <a:solidFill>
          <a:srgbClr val="92D050"/>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power</a:t>
          </a:r>
          <a:endParaRPr lang="en-US" sz="2200" kern="1200" dirty="0"/>
        </a:p>
      </dsp:txBody>
      <dsp:txXfrm>
        <a:off x="220298" y="876633"/>
        <a:ext cx="1063693" cy="752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FDF50-9A45-4CD3-9EF3-FDFDE4F59609}">
      <dsp:nvSpPr>
        <dsp:cNvPr id="0" name=""/>
        <dsp:cNvSpPr/>
      </dsp:nvSpPr>
      <dsp:spPr>
        <a:xfrm>
          <a:off x="699877" y="0"/>
          <a:ext cx="4926664" cy="4926664"/>
        </a:xfrm>
        <a:prstGeom prst="ellipse">
          <a:avLst/>
        </a:prstGeom>
        <a:solidFill>
          <a:schemeClr val="accent2">
            <a:lumMod val="40000"/>
            <a:lumOff val="6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a:latin typeface="Britannic Bold" panose="020B0903060703020204" pitchFamily="34" charset="0"/>
            </a:rPr>
            <a:t>Re-centering</a:t>
          </a:r>
        </a:p>
        <a:p>
          <a:pPr lvl="0" algn="ctr" defTabSz="711200">
            <a:lnSpc>
              <a:spcPct val="90000"/>
            </a:lnSpc>
            <a:spcBef>
              <a:spcPct val="0"/>
            </a:spcBef>
            <a:spcAft>
              <a:spcPct val="35000"/>
            </a:spcAft>
          </a:pPr>
          <a:r>
            <a:rPr lang="en-US" sz="1100" b="0" kern="1200">
              <a:latin typeface="Arial" panose="020B0604020202020204" pitchFamily="34" charset="0"/>
              <a:cs typeface="Arial" panose="020B0604020202020204" pitchFamily="34" charset="0"/>
            </a:rPr>
            <a:t>living by our own optimal, liberating norms &amp; values</a:t>
          </a:r>
        </a:p>
      </dsp:txBody>
      <dsp:txXfrm>
        <a:off x="2239460" y="246333"/>
        <a:ext cx="1847499" cy="492666"/>
      </dsp:txXfrm>
    </dsp:sp>
    <dsp:sp modelId="{43123D36-DB7D-4994-AEC2-CBF52B46E31A}">
      <dsp:nvSpPr>
        <dsp:cNvPr id="0" name=""/>
        <dsp:cNvSpPr/>
      </dsp:nvSpPr>
      <dsp:spPr>
        <a:xfrm>
          <a:off x="1104072" y="816031"/>
          <a:ext cx="4118274" cy="4094572"/>
        </a:xfrm>
        <a:prstGeom prst="ellipse">
          <a:avLst/>
        </a:prstGeom>
        <a:solidFill>
          <a:schemeClr val="accent2">
            <a:lumMod val="40000"/>
            <a:lumOff val="6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a:latin typeface="Britannic Bold" panose="020B0903060703020204" pitchFamily="34" charset="0"/>
            </a:rPr>
            <a:t>Strategy</a:t>
          </a:r>
        </a:p>
        <a:p>
          <a:pPr lvl="0" algn="ctr" defTabSz="711200">
            <a:lnSpc>
              <a:spcPct val="90000"/>
            </a:lnSpc>
            <a:spcBef>
              <a:spcPct val="0"/>
            </a:spcBef>
            <a:spcAft>
              <a:spcPct val="35000"/>
            </a:spcAft>
          </a:pPr>
          <a:r>
            <a:rPr lang="en-US" sz="1100" b="0" kern="1200">
              <a:latin typeface="Arial" panose="020B0604020202020204" pitchFamily="34" charset="0"/>
              <a:cs typeface="Arial" panose="020B0604020202020204" pitchFamily="34" charset="0"/>
            </a:rPr>
            <a:t>choosing battles &amp; most effective action </a:t>
          </a:r>
        </a:p>
      </dsp:txBody>
      <dsp:txXfrm>
        <a:off x="2275206" y="1051469"/>
        <a:ext cx="1776006" cy="470875"/>
      </dsp:txXfrm>
    </dsp:sp>
    <dsp:sp modelId="{EE4224DB-42DD-4AAC-9391-4B8B4BB31B69}">
      <dsp:nvSpPr>
        <dsp:cNvPr id="0" name=""/>
        <dsp:cNvSpPr/>
      </dsp:nvSpPr>
      <dsp:spPr>
        <a:xfrm>
          <a:off x="1583031" y="1552455"/>
          <a:ext cx="3160356" cy="3299751"/>
        </a:xfrm>
        <a:prstGeom prst="ellipse">
          <a:avLst/>
        </a:prstGeom>
        <a:solidFill>
          <a:schemeClr val="accent2">
            <a:lumMod val="60000"/>
            <a:lumOff val="4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dirty="0">
              <a:latin typeface="Britannic Bold" panose="020B0903060703020204" pitchFamily="34" charset="0"/>
            </a:rPr>
            <a:t>Empowerment</a:t>
          </a:r>
        </a:p>
        <a:p>
          <a:pPr lvl="0" algn="ctr" defTabSz="711200">
            <a:lnSpc>
              <a:spcPct val="90000"/>
            </a:lnSpc>
            <a:spcBef>
              <a:spcPct val="0"/>
            </a:spcBef>
            <a:spcAft>
              <a:spcPct val="35000"/>
            </a:spcAft>
          </a:pPr>
          <a:r>
            <a:rPr lang="en-US" sz="1100" b="0" kern="1200" dirty="0">
              <a:latin typeface="Arial" panose="020B0604020202020204" pitchFamily="34" charset="0"/>
              <a:cs typeface="Arial" panose="020B0604020202020204" pitchFamily="34" charset="0"/>
            </a:rPr>
            <a:t>waking up from a deep sleep through a thrust of energy</a:t>
          </a:r>
        </a:p>
      </dsp:txBody>
      <dsp:txXfrm>
        <a:off x="2345467" y="1780138"/>
        <a:ext cx="1635484" cy="455365"/>
      </dsp:txXfrm>
    </dsp:sp>
    <dsp:sp modelId="{BB73D59D-079C-475E-BD13-69AE97DDB10D}">
      <dsp:nvSpPr>
        <dsp:cNvPr id="0" name=""/>
        <dsp:cNvSpPr/>
      </dsp:nvSpPr>
      <dsp:spPr>
        <a:xfrm>
          <a:off x="1939457" y="2405266"/>
          <a:ext cx="2447505" cy="2521397"/>
        </a:xfrm>
        <a:prstGeom prst="ellipse">
          <a:avLst/>
        </a:prstGeom>
        <a:solidFill>
          <a:schemeClr val="lt1">
            <a:hueOff val="0"/>
            <a:satOff val="0"/>
            <a:lumOff val="0"/>
            <a:alphaOff val="0"/>
          </a:schemeClr>
        </a:solidFill>
        <a:ln w="76200" cap="flat" cmpd="thickThin"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0" kern="1200">
            <a:latin typeface="Britannic Bold" panose="020B0903060703020204" pitchFamily="34" charset="0"/>
          </a:endParaRPr>
        </a:p>
        <a:p>
          <a:pPr lvl="0" algn="ctr" defTabSz="711200">
            <a:lnSpc>
              <a:spcPct val="90000"/>
            </a:lnSpc>
            <a:spcBef>
              <a:spcPct val="0"/>
            </a:spcBef>
            <a:spcAft>
              <a:spcPct val="35000"/>
            </a:spcAft>
          </a:pPr>
          <a:r>
            <a:rPr lang="en-US" sz="1600" b="0" kern="1200">
              <a:latin typeface="Britannic Bold" panose="020B0903060703020204" pitchFamily="34" charset="0"/>
            </a:rPr>
            <a:t>Confusion</a:t>
          </a:r>
        </a:p>
        <a:p>
          <a:pPr lvl="0" algn="ctr" defTabSz="711200">
            <a:lnSpc>
              <a:spcPct val="90000"/>
            </a:lnSpc>
            <a:spcBef>
              <a:spcPct val="0"/>
            </a:spcBef>
            <a:spcAft>
              <a:spcPct val="35000"/>
            </a:spcAft>
          </a:pPr>
          <a:r>
            <a:rPr lang="en-US" sz="1100" b="0" kern="1200">
              <a:latin typeface="Arial" panose="020B0604020202020204" pitchFamily="34" charset="0"/>
              <a:cs typeface="Arial" panose="020B0604020202020204" pitchFamily="34" charset="0"/>
            </a:rPr>
            <a:t>a glitch in the matrix?</a:t>
          </a:r>
        </a:p>
      </dsp:txBody>
      <dsp:txXfrm>
        <a:off x="2502383" y="2632192"/>
        <a:ext cx="1321652" cy="453851"/>
      </dsp:txXfrm>
    </dsp:sp>
    <dsp:sp modelId="{4E638F19-AFE7-4E66-BFEF-CB12BC13BE61}">
      <dsp:nvSpPr>
        <dsp:cNvPr id="0" name=""/>
        <dsp:cNvSpPr/>
      </dsp:nvSpPr>
      <dsp:spPr>
        <a:xfrm>
          <a:off x="2327578" y="3296598"/>
          <a:ext cx="1655418" cy="1606309"/>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a:latin typeface="Britannic Bold" panose="020B0903060703020204" pitchFamily="34" charset="0"/>
            </a:rPr>
            <a:t>Survival</a:t>
          </a:r>
        </a:p>
        <a:p>
          <a:pPr lvl="0" algn="ctr" defTabSz="711200">
            <a:lnSpc>
              <a:spcPct val="90000"/>
            </a:lnSpc>
            <a:spcBef>
              <a:spcPct val="0"/>
            </a:spcBef>
            <a:spcAft>
              <a:spcPct val="35000"/>
            </a:spcAft>
          </a:pPr>
          <a:r>
            <a:rPr lang="en-US" sz="1100" b="0" kern="1200">
              <a:latin typeface="Arial" panose="020B0604020202020204" pitchFamily="34" charset="0"/>
              <a:cs typeface="Arial" panose="020B0604020202020204" pitchFamily="34" charset="0"/>
            </a:rPr>
            <a:t>conforming to expectations &amp; stereotypes</a:t>
          </a:r>
        </a:p>
        <a:p>
          <a:pPr lvl="0" algn="ctr" defTabSz="711200">
            <a:lnSpc>
              <a:spcPct val="90000"/>
            </a:lnSpc>
            <a:spcBef>
              <a:spcPct val="0"/>
            </a:spcBef>
            <a:spcAft>
              <a:spcPct val="35000"/>
            </a:spcAft>
          </a:pPr>
          <a:endParaRPr lang="en-US" sz="1100" b="0" kern="1200">
            <a:latin typeface="Arial" panose="020B0604020202020204" pitchFamily="34" charset="0"/>
            <a:cs typeface="Arial" panose="020B0604020202020204" pitchFamily="34" charset="0"/>
          </a:endParaRPr>
        </a:p>
      </dsp:txBody>
      <dsp:txXfrm>
        <a:off x="2570009" y="3698175"/>
        <a:ext cx="1170557" cy="80315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0283D-2DC0-49E9-8406-7A0B2A440968}" type="datetimeFigureOut">
              <a:rPr lang="en-US" smtClean="0"/>
              <a:t>1/31/2017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B6844-1514-40D7-979F-81B307ADEF13}" type="slidenum">
              <a:rPr lang="en-US" smtClean="0"/>
              <a:t>‹#›</a:t>
            </a:fld>
            <a:endParaRPr lang="en-US"/>
          </a:p>
        </p:txBody>
      </p:sp>
    </p:spTree>
    <p:extLst>
      <p:ext uri="{BB962C8B-B14F-4D97-AF65-F5344CB8AC3E}">
        <p14:creationId xmlns:p14="http://schemas.microsoft.com/office/powerpoint/2010/main" val="371755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BC38E-1E10-4DD8-9B9F-1E8F70A29E06}" type="slidenum">
              <a:rPr lang="en-US" smtClean="0"/>
              <a:t>7</a:t>
            </a:fld>
            <a:endParaRPr lang="en-US" dirty="0"/>
          </a:p>
        </p:txBody>
      </p:sp>
    </p:spTree>
    <p:extLst>
      <p:ext uri="{BB962C8B-B14F-4D97-AF65-F5344CB8AC3E}">
        <p14:creationId xmlns:p14="http://schemas.microsoft.com/office/powerpoint/2010/main" val="145287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BC38E-1E10-4DD8-9B9F-1E8F70A29E06}" type="slidenum">
              <a:rPr lang="en-US" smtClean="0"/>
              <a:t>11</a:t>
            </a:fld>
            <a:endParaRPr lang="en-US"/>
          </a:p>
        </p:txBody>
      </p:sp>
    </p:spTree>
    <p:extLst>
      <p:ext uri="{BB962C8B-B14F-4D97-AF65-F5344CB8AC3E}">
        <p14:creationId xmlns:p14="http://schemas.microsoft.com/office/powerpoint/2010/main" val="74065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resonates? Let me share why I think it’s so difficult, really, to own our stories.</a:t>
            </a:r>
            <a:endParaRPr lang="en-US" dirty="0"/>
          </a:p>
        </p:txBody>
      </p:sp>
      <p:sp>
        <p:nvSpPr>
          <p:cNvPr id="4" name="Slide Number Placeholder 3"/>
          <p:cNvSpPr>
            <a:spLocks noGrp="1"/>
          </p:cNvSpPr>
          <p:nvPr>
            <p:ph type="sldNum" sz="quarter" idx="10"/>
          </p:nvPr>
        </p:nvSpPr>
        <p:spPr/>
        <p:txBody>
          <a:bodyPr/>
          <a:lstStyle/>
          <a:p>
            <a:fld id="{B10BC38E-1E10-4DD8-9B9F-1E8F70A29E06}" type="slidenum">
              <a:rPr lang="en-US" smtClean="0"/>
              <a:t>12</a:t>
            </a:fld>
            <a:endParaRPr lang="en-US" dirty="0"/>
          </a:p>
        </p:txBody>
      </p:sp>
    </p:spTree>
    <p:extLst>
      <p:ext uri="{BB962C8B-B14F-4D97-AF65-F5344CB8AC3E}">
        <p14:creationId xmlns:p14="http://schemas.microsoft.com/office/powerpoint/2010/main" val="388003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BC38E-1E10-4DD8-9B9F-1E8F70A29E06}" type="slidenum">
              <a:rPr lang="en-US" smtClean="0"/>
              <a:t>13</a:t>
            </a:fld>
            <a:endParaRPr lang="en-US"/>
          </a:p>
        </p:txBody>
      </p:sp>
    </p:spTree>
    <p:extLst>
      <p:ext uri="{BB962C8B-B14F-4D97-AF65-F5344CB8AC3E}">
        <p14:creationId xmlns:p14="http://schemas.microsoft.com/office/powerpoint/2010/main" val="3296359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BC38E-1E10-4DD8-9B9F-1E8F70A29E06}" type="slidenum">
              <a:rPr lang="en-US" smtClean="0"/>
              <a:t>15</a:t>
            </a:fld>
            <a:endParaRPr lang="en-US" dirty="0"/>
          </a:p>
        </p:txBody>
      </p:sp>
    </p:spTree>
    <p:extLst>
      <p:ext uri="{BB962C8B-B14F-4D97-AF65-F5344CB8AC3E}">
        <p14:creationId xmlns:p14="http://schemas.microsoft.com/office/powerpoint/2010/main" val="293046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BC38E-1E10-4DD8-9B9F-1E8F70A29E06}" type="slidenum">
              <a:rPr lang="en-US" smtClean="0"/>
              <a:t>16</a:t>
            </a:fld>
            <a:endParaRPr lang="en-US"/>
          </a:p>
        </p:txBody>
      </p:sp>
    </p:spTree>
    <p:extLst>
      <p:ext uri="{BB962C8B-B14F-4D97-AF65-F5344CB8AC3E}">
        <p14:creationId xmlns:p14="http://schemas.microsoft.com/office/powerpoint/2010/main" val="84761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BC38E-1E10-4DD8-9B9F-1E8F70A29E06}" type="slidenum">
              <a:rPr lang="en-US" smtClean="0"/>
              <a:t>17</a:t>
            </a:fld>
            <a:endParaRPr lang="en-US" dirty="0"/>
          </a:p>
        </p:txBody>
      </p:sp>
    </p:spTree>
    <p:extLst>
      <p:ext uri="{BB962C8B-B14F-4D97-AF65-F5344CB8AC3E}">
        <p14:creationId xmlns:p14="http://schemas.microsoft.com/office/powerpoint/2010/main" val="164342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BC38E-1E10-4DD8-9B9F-1E8F70A29E06}" type="slidenum">
              <a:rPr lang="en-US" smtClean="0"/>
              <a:t>18</a:t>
            </a:fld>
            <a:endParaRPr lang="en-US" dirty="0"/>
          </a:p>
        </p:txBody>
      </p:sp>
    </p:spTree>
    <p:extLst>
      <p:ext uri="{BB962C8B-B14F-4D97-AF65-F5344CB8AC3E}">
        <p14:creationId xmlns:p14="http://schemas.microsoft.com/office/powerpoint/2010/main" val="394427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BC38E-1E10-4DD8-9B9F-1E8F70A29E06}" type="slidenum">
              <a:rPr lang="en-US" smtClean="0"/>
              <a:t>19</a:t>
            </a:fld>
            <a:endParaRPr lang="en-US" dirty="0"/>
          </a:p>
        </p:txBody>
      </p:sp>
    </p:spTree>
    <p:extLst>
      <p:ext uri="{BB962C8B-B14F-4D97-AF65-F5344CB8AC3E}">
        <p14:creationId xmlns:p14="http://schemas.microsoft.com/office/powerpoint/2010/main" val="135631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280880-02FA-4830-976B-1A98DCDC1FF0}"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06192-8F6E-466A-912F-446CA14D082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35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280880-02FA-4830-976B-1A98DCDC1FF0}"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06192-8F6E-466A-912F-446CA14D0826}" type="slidenum">
              <a:rPr lang="en-US" smtClean="0"/>
              <a:t>‹#›</a:t>
            </a:fld>
            <a:endParaRPr lang="en-US"/>
          </a:p>
        </p:txBody>
      </p:sp>
    </p:spTree>
    <p:extLst>
      <p:ext uri="{BB962C8B-B14F-4D97-AF65-F5344CB8AC3E}">
        <p14:creationId xmlns:p14="http://schemas.microsoft.com/office/powerpoint/2010/main" val="390421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280880-02FA-4830-976B-1A98DCDC1FF0}"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06192-8F6E-466A-912F-446CA14D0826}" type="slidenum">
              <a:rPr lang="en-US" smtClean="0"/>
              <a:t>‹#›</a:t>
            </a:fld>
            <a:endParaRPr lang="en-US"/>
          </a:p>
        </p:txBody>
      </p:sp>
    </p:spTree>
    <p:extLst>
      <p:ext uri="{BB962C8B-B14F-4D97-AF65-F5344CB8AC3E}">
        <p14:creationId xmlns:p14="http://schemas.microsoft.com/office/powerpoint/2010/main" val="288747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280880-02FA-4830-976B-1A98DCDC1FF0}"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06192-8F6E-466A-912F-446CA14D0826}" type="slidenum">
              <a:rPr lang="en-US" smtClean="0"/>
              <a:t>‹#›</a:t>
            </a:fld>
            <a:endParaRPr lang="en-US"/>
          </a:p>
        </p:txBody>
      </p:sp>
    </p:spTree>
    <p:extLst>
      <p:ext uri="{BB962C8B-B14F-4D97-AF65-F5344CB8AC3E}">
        <p14:creationId xmlns:p14="http://schemas.microsoft.com/office/powerpoint/2010/main" val="318592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80880-02FA-4830-976B-1A98DCDC1FF0}"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06192-8F6E-466A-912F-446CA14D082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52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280880-02FA-4830-976B-1A98DCDC1FF0}"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06192-8F6E-466A-912F-446CA14D0826}" type="slidenum">
              <a:rPr lang="en-US" smtClean="0"/>
              <a:t>‹#›</a:t>
            </a:fld>
            <a:endParaRPr lang="en-US"/>
          </a:p>
        </p:txBody>
      </p:sp>
    </p:spTree>
    <p:extLst>
      <p:ext uri="{BB962C8B-B14F-4D97-AF65-F5344CB8AC3E}">
        <p14:creationId xmlns:p14="http://schemas.microsoft.com/office/powerpoint/2010/main" val="216062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280880-02FA-4830-976B-1A98DCDC1FF0}" type="datetimeFigureOut">
              <a:rPr lang="en-US" smtClean="0"/>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B06192-8F6E-466A-912F-446CA14D0826}" type="slidenum">
              <a:rPr lang="en-US" smtClean="0"/>
              <a:t>‹#›</a:t>
            </a:fld>
            <a:endParaRPr lang="en-US"/>
          </a:p>
        </p:txBody>
      </p:sp>
    </p:spTree>
    <p:extLst>
      <p:ext uri="{BB962C8B-B14F-4D97-AF65-F5344CB8AC3E}">
        <p14:creationId xmlns:p14="http://schemas.microsoft.com/office/powerpoint/2010/main" val="403525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280880-02FA-4830-976B-1A98DCDC1FF0}" type="datetimeFigureOut">
              <a:rPr lang="en-US" smtClean="0"/>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B06192-8F6E-466A-912F-446CA14D0826}" type="slidenum">
              <a:rPr lang="en-US" smtClean="0"/>
              <a:t>‹#›</a:t>
            </a:fld>
            <a:endParaRPr lang="en-US"/>
          </a:p>
        </p:txBody>
      </p:sp>
    </p:spTree>
    <p:extLst>
      <p:ext uri="{BB962C8B-B14F-4D97-AF65-F5344CB8AC3E}">
        <p14:creationId xmlns:p14="http://schemas.microsoft.com/office/powerpoint/2010/main" val="161563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7280880-02FA-4830-976B-1A98DCDC1FF0}" type="datetimeFigureOut">
              <a:rPr lang="en-US" smtClean="0"/>
              <a:t>1/31/2017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2B06192-8F6E-466A-912F-446CA14D0826}" type="slidenum">
              <a:rPr lang="en-US" smtClean="0"/>
              <a:t>‹#›</a:t>
            </a:fld>
            <a:endParaRPr lang="en-US"/>
          </a:p>
        </p:txBody>
      </p:sp>
    </p:spTree>
    <p:extLst>
      <p:ext uri="{BB962C8B-B14F-4D97-AF65-F5344CB8AC3E}">
        <p14:creationId xmlns:p14="http://schemas.microsoft.com/office/powerpoint/2010/main" val="414602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7280880-02FA-4830-976B-1A98DCDC1FF0}" type="datetimeFigureOut">
              <a:rPr lang="en-US" smtClean="0"/>
              <a:t>1/31/2017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B06192-8F6E-466A-912F-446CA14D0826}" type="slidenum">
              <a:rPr lang="en-US" smtClean="0"/>
              <a:t>‹#›</a:t>
            </a:fld>
            <a:endParaRPr lang="en-US"/>
          </a:p>
        </p:txBody>
      </p:sp>
    </p:spTree>
    <p:extLst>
      <p:ext uri="{BB962C8B-B14F-4D97-AF65-F5344CB8AC3E}">
        <p14:creationId xmlns:p14="http://schemas.microsoft.com/office/powerpoint/2010/main" val="365801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80880-02FA-4830-976B-1A98DCDC1FF0}"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06192-8F6E-466A-912F-446CA14D0826}" type="slidenum">
              <a:rPr lang="en-US" smtClean="0"/>
              <a:t>‹#›</a:t>
            </a:fld>
            <a:endParaRPr lang="en-US"/>
          </a:p>
        </p:txBody>
      </p:sp>
    </p:spTree>
    <p:extLst>
      <p:ext uri="{BB962C8B-B14F-4D97-AF65-F5344CB8AC3E}">
        <p14:creationId xmlns:p14="http://schemas.microsoft.com/office/powerpoint/2010/main" val="8514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7280880-02FA-4830-976B-1A98DCDC1FF0}" type="datetimeFigureOut">
              <a:rPr lang="en-US" smtClean="0"/>
              <a:t>1/31/2017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2B06192-8F6E-466A-912F-446CA14D082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332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6.xml"/><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openxmlformats.org/officeDocument/2006/relationships/image" Target="../media/image20.jpeg"/><Relationship Id="rId5" Type="http://schemas.openxmlformats.org/officeDocument/2006/relationships/diagramColors" Target="../diagrams/colors6.xml"/><Relationship Id="rId10" Type="http://schemas.openxmlformats.org/officeDocument/2006/relationships/image" Target="../media/image19.jpeg"/><Relationship Id="rId4" Type="http://schemas.openxmlformats.org/officeDocument/2006/relationships/diagramQuickStyle" Target="../diagrams/quickStyle6.xml"/><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dirty="0" smtClean="0">
                <a:solidFill>
                  <a:schemeClr val="accent4"/>
                </a:solidFill>
              </a:rPr>
              <a:t>This is the Moment for Visionary Narratives . . .</a:t>
            </a:r>
            <a:endParaRPr lang="en-US" sz="3600" b="1" i="1" dirty="0">
              <a:solidFill>
                <a:schemeClr val="accent4"/>
              </a:solidFill>
            </a:endParaRPr>
          </a:p>
        </p:txBody>
      </p:sp>
      <p:sp>
        <p:nvSpPr>
          <p:cNvPr id="3" name="Content Placeholder 2"/>
          <p:cNvSpPr>
            <a:spLocks noGrp="1"/>
          </p:cNvSpPr>
          <p:nvPr>
            <p:ph idx="1"/>
          </p:nvPr>
        </p:nvSpPr>
        <p:spPr>
          <a:xfrm>
            <a:off x="2861686" y="2080865"/>
            <a:ext cx="6529588" cy="4023360"/>
          </a:xfrm>
        </p:spPr>
        <p:txBody>
          <a:bodyPr/>
          <a:lstStyle/>
          <a:p>
            <a:r>
              <a:rPr lang="en-US" i="1" dirty="0"/>
              <a:t>“It feels like new media platforms launch every day, but are only being used to tell the same old stories, enforcing the current limits of our collective imagination.  And it is clearer than ever that we are currently trapped inside the imagination of people who are not committed to a future that includes us . . . And now we are in it, and it is in us . . . we need to be the storytellers of the next phase of the future. And we need to concern ourselves not just with the content of our liberating imaginings, but with how we will imagine together.”  </a:t>
            </a:r>
            <a:endParaRPr lang="en-US" i="1" dirty="0" smtClean="0"/>
          </a:p>
          <a:p>
            <a:r>
              <a:rPr lang="en-US" i="1" dirty="0" smtClean="0"/>
              <a:t>-Detroit Narrative Agency</a:t>
            </a:r>
            <a:endParaRPr lang="en-US" dirty="0"/>
          </a:p>
          <a:p>
            <a:endParaRPr lang="en-US" dirty="0"/>
          </a:p>
        </p:txBody>
      </p:sp>
    </p:spTree>
    <p:extLst>
      <p:ext uri="{BB962C8B-B14F-4D97-AF65-F5344CB8AC3E}">
        <p14:creationId xmlns:p14="http://schemas.microsoft.com/office/powerpoint/2010/main" val="3781158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4860" t="29420" r="25911" b="22426"/>
          <a:stretch/>
        </p:blipFill>
        <p:spPr>
          <a:xfrm>
            <a:off x="443909" y="1503994"/>
            <a:ext cx="8772382" cy="46642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498" y="148535"/>
            <a:ext cx="2607353" cy="1360712"/>
          </a:xfrm>
          <a:prstGeom prst="rect">
            <a:avLst/>
          </a:prstGeom>
        </p:spPr>
      </p:pic>
      <p:sp>
        <p:nvSpPr>
          <p:cNvPr id="23" name="TextBox 22"/>
          <p:cNvSpPr txBox="1"/>
          <p:nvPr/>
        </p:nvSpPr>
        <p:spPr>
          <a:xfrm>
            <a:off x="9339584" y="4465685"/>
            <a:ext cx="1976841" cy="1702594"/>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rgbClr val="FF9933"/>
                </a:solidFill>
              </a:rPr>
              <a:t>R</a:t>
            </a:r>
            <a:r>
              <a:rPr lang="en-US" sz="1200" b="1" dirty="0" smtClean="0">
                <a:solidFill>
                  <a:srgbClr val="FF9933"/>
                </a:solidFill>
              </a:rPr>
              <a:t>ESILIENCE:</a:t>
            </a:r>
            <a:endParaRPr lang="en-US" sz="1200" b="1" dirty="0">
              <a:solidFill>
                <a:srgbClr val="FF9933"/>
              </a:solidFill>
            </a:endParaRPr>
          </a:p>
          <a:p>
            <a:pPr marL="171450" indent="-171450">
              <a:buFont typeface="Arial" panose="020B0604020202020204" pitchFamily="34" charset="0"/>
              <a:buChar char="•"/>
            </a:pPr>
            <a:r>
              <a:rPr lang="en-US" sz="1000" dirty="0" smtClean="0"/>
              <a:t>To fill up again and develop practices for self-care and rejuvenation</a:t>
            </a:r>
          </a:p>
          <a:p>
            <a:pPr marL="171450" indent="-171450">
              <a:buFont typeface="Arial" panose="020B0604020202020204" pitchFamily="34" charset="0"/>
              <a:buChar char="•"/>
            </a:pPr>
            <a:r>
              <a:rPr lang="en-US" sz="1000" dirty="0" smtClean="0"/>
              <a:t>To name, address and heal from the impact of racism, sexism, classism, and other forms of oppression</a:t>
            </a:r>
            <a:endParaRPr lang="en-US" sz="1000" dirty="0"/>
          </a:p>
        </p:txBody>
      </p:sp>
      <p:sp>
        <p:nvSpPr>
          <p:cNvPr id="24" name="TextBox 23"/>
          <p:cNvSpPr txBox="1"/>
          <p:nvPr/>
        </p:nvSpPr>
        <p:spPr>
          <a:xfrm>
            <a:off x="9298685" y="2666590"/>
            <a:ext cx="2017740" cy="173664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2400" b="1" dirty="0" smtClean="0">
                <a:solidFill>
                  <a:srgbClr val="FF9933"/>
                </a:solidFill>
              </a:rPr>
              <a:t>R</a:t>
            </a:r>
            <a:r>
              <a:rPr lang="en-US" sz="1200" b="1" dirty="0" smtClean="0">
                <a:solidFill>
                  <a:srgbClr val="FF9933"/>
                </a:solidFill>
              </a:rPr>
              <a:t>ESOURCES:</a:t>
            </a:r>
          </a:p>
          <a:p>
            <a:pPr marL="171450" indent="-171450">
              <a:buFont typeface="Arial" panose="020B0604020202020204" pitchFamily="34" charset="0"/>
              <a:buChar char="•"/>
            </a:pPr>
            <a:r>
              <a:rPr lang="en-US" sz="900" dirty="0" smtClean="0"/>
              <a:t>To </a:t>
            </a:r>
            <a:r>
              <a:rPr lang="en-US" sz="900" dirty="0"/>
              <a:t>develop tools and new ways of thinking about generating, navigating and managing resources for sustainability</a:t>
            </a:r>
          </a:p>
          <a:p>
            <a:pPr marL="171450" indent="-171450">
              <a:buFont typeface="Arial" panose="020B0604020202020204" pitchFamily="34" charset="0"/>
              <a:buChar char="•"/>
            </a:pPr>
            <a:r>
              <a:rPr lang="en-US" sz="900" dirty="0"/>
              <a:t>To reflect on and discover personal, organizational and field level strengths</a:t>
            </a:r>
          </a:p>
          <a:p>
            <a:pPr marL="171450" lvl="0" indent="-171450">
              <a:buFont typeface="Arial" panose="020B0604020202020204" pitchFamily="34" charset="0"/>
              <a:buChar char="•"/>
            </a:pPr>
            <a:endParaRPr lang="en-US" sz="900" dirty="0"/>
          </a:p>
        </p:txBody>
      </p:sp>
      <p:sp>
        <p:nvSpPr>
          <p:cNvPr id="25" name="TextBox 24"/>
          <p:cNvSpPr txBox="1"/>
          <p:nvPr/>
        </p:nvSpPr>
        <p:spPr>
          <a:xfrm>
            <a:off x="9323427" y="1412325"/>
            <a:ext cx="1935311" cy="119181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2400" b="1" dirty="0" smtClean="0">
                <a:solidFill>
                  <a:srgbClr val="FF9933"/>
                </a:solidFill>
              </a:rPr>
              <a:t>R</a:t>
            </a:r>
            <a:r>
              <a:rPr lang="en-US" sz="1200" b="1" dirty="0" smtClean="0">
                <a:solidFill>
                  <a:srgbClr val="FF9933"/>
                </a:solidFill>
              </a:rPr>
              <a:t>ELATIONSHIPS</a:t>
            </a:r>
            <a:r>
              <a:rPr lang="en-US" sz="1200" b="1" dirty="0">
                <a:solidFill>
                  <a:srgbClr val="FF9933"/>
                </a:solidFill>
              </a:rPr>
              <a:t>:</a:t>
            </a:r>
          </a:p>
          <a:p>
            <a:pPr marL="171450" lvl="0" indent="-171450">
              <a:buFont typeface="Arial" panose="020B0604020202020204" pitchFamily="34" charset="0"/>
              <a:buChar char="•"/>
            </a:pPr>
            <a:r>
              <a:rPr lang="en-US" sz="1000" dirty="0" smtClean="0"/>
              <a:t>To build trust</a:t>
            </a:r>
          </a:p>
          <a:p>
            <a:pPr marL="171450" lvl="0" indent="-171450">
              <a:buFont typeface="Arial" panose="020B0604020202020204" pitchFamily="34" charset="0"/>
              <a:buChar char="•"/>
            </a:pPr>
            <a:r>
              <a:rPr lang="en-US" sz="1000" dirty="0" smtClean="0"/>
              <a:t>To break down silos</a:t>
            </a:r>
          </a:p>
          <a:p>
            <a:pPr marL="171450" lvl="0" indent="-171450">
              <a:buFont typeface="Arial" panose="020B0604020202020204" pitchFamily="34" charset="0"/>
              <a:buChar char="•"/>
            </a:pPr>
            <a:r>
              <a:rPr lang="en-US" sz="1000" dirty="0" smtClean="0"/>
              <a:t>To deepen collaboration skills and practices</a:t>
            </a:r>
          </a:p>
        </p:txBody>
      </p:sp>
      <p:sp>
        <p:nvSpPr>
          <p:cNvPr id="26" name="TextBox 25"/>
          <p:cNvSpPr txBox="1"/>
          <p:nvPr/>
        </p:nvSpPr>
        <p:spPr>
          <a:xfrm>
            <a:off x="9236428" y="777587"/>
            <a:ext cx="1948167" cy="584775"/>
          </a:xfrm>
          <a:prstGeom prst="rect">
            <a:avLst/>
          </a:prstGeom>
          <a:noFill/>
        </p:spPr>
        <p:txBody>
          <a:bodyPr wrap="square" rtlCol="0">
            <a:spAutoFit/>
          </a:bodyPr>
          <a:lstStyle/>
          <a:p>
            <a:pPr algn="ctr"/>
            <a:r>
              <a:rPr lang="en-US" sz="1600" b="1" dirty="0" smtClean="0">
                <a:latin typeface="+mj-lt"/>
              </a:rPr>
              <a:t>Program Outcomes:</a:t>
            </a:r>
          </a:p>
          <a:p>
            <a:pPr algn="ctr"/>
            <a:r>
              <a:rPr lang="en-US" sz="1600" b="1" dirty="0" smtClean="0">
                <a:solidFill>
                  <a:srgbClr val="FF9933"/>
                </a:solidFill>
              </a:rPr>
              <a:t>The 3 R’s</a:t>
            </a:r>
            <a:endParaRPr lang="en-US" sz="1600" b="1" dirty="0">
              <a:solidFill>
                <a:srgbClr val="FF9933"/>
              </a:solidFill>
            </a:endParaRPr>
          </a:p>
        </p:txBody>
      </p:sp>
      <p:sp>
        <p:nvSpPr>
          <p:cNvPr id="6" name="TextBox 5"/>
          <p:cNvSpPr txBox="1"/>
          <p:nvPr/>
        </p:nvSpPr>
        <p:spPr>
          <a:xfrm>
            <a:off x="3736645" y="521248"/>
            <a:ext cx="4792004" cy="769441"/>
          </a:xfrm>
          <a:prstGeom prst="rect">
            <a:avLst/>
          </a:prstGeom>
          <a:noFill/>
        </p:spPr>
        <p:txBody>
          <a:bodyPr wrap="square" rtlCol="0">
            <a:spAutoFit/>
          </a:bodyPr>
          <a:lstStyle/>
          <a:p>
            <a:r>
              <a:rPr lang="en-US" sz="4400" dirty="0" smtClean="0"/>
              <a:t>Program Road Map</a:t>
            </a:r>
            <a:endParaRPr lang="en-US" sz="4400" dirty="0"/>
          </a:p>
        </p:txBody>
      </p:sp>
    </p:spTree>
    <p:extLst>
      <p:ext uri="{BB962C8B-B14F-4D97-AF65-F5344CB8AC3E}">
        <p14:creationId xmlns:p14="http://schemas.microsoft.com/office/powerpoint/2010/main" val="269961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1981200" y="990601"/>
            <a:ext cx="8229600" cy="8158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Garamond" panose="02020404030301010803" pitchFamily="18" charset="0"/>
              </a:rPr>
              <a:t>Chalk Talk</a:t>
            </a:r>
          </a:p>
        </p:txBody>
      </p:sp>
      <p:sp>
        <p:nvSpPr>
          <p:cNvPr id="13" name="Content Placeholder 2"/>
          <p:cNvSpPr>
            <a:spLocks noGrp="1"/>
          </p:cNvSpPr>
          <p:nvPr>
            <p:ph idx="1"/>
          </p:nvPr>
        </p:nvSpPr>
        <p:spPr>
          <a:xfrm>
            <a:off x="2298357" y="1981200"/>
            <a:ext cx="4184374" cy="3733800"/>
          </a:xfrm>
        </p:spPr>
        <p:txBody>
          <a:bodyPr>
            <a:normAutofit lnSpcReduction="10000"/>
          </a:bodyPr>
          <a:lstStyle/>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What do you see?</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What does it mean?</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What does </a:t>
            </a:r>
            <a:r>
              <a:rPr lang="en-US" sz="2400" dirty="0" smtClean="0">
                <a:latin typeface="Times New Roman" panose="02020603050405020304" pitchFamily="18" charset="0"/>
                <a:cs typeface="Times New Roman" panose="02020603050405020304" pitchFamily="18" charset="0"/>
              </a:rPr>
              <a:t>what we wrote tell us suggest about our group?</a:t>
            </a:r>
            <a:endParaRPr lang="en-US" sz="24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US" sz="24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What do the responses say about your leadership?</a:t>
            </a:r>
          </a:p>
        </p:txBody>
      </p:sp>
      <p:pic>
        <p:nvPicPr>
          <p:cNvPr id="14" name="Picture 2" descr="Image result for cartoon thi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960" y="1981200"/>
            <a:ext cx="329184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heel(1)">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heel(1)">
                                      <p:cBhvr>
                                        <p:cTn id="12" dur="2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heel(1)">
                                      <p:cBhvr>
                                        <p:cTn id="17" dur="20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wheel(1)">
                                      <p:cBhvr>
                                        <p:cTn id="22"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88540" y="783006"/>
            <a:ext cx="4781594" cy="5110162"/>
          </a:xfrm>
        </p:spPr>
        <p:txBody>
          <a:bodyPr>
            <a:normAutofit fontScale="92500" lnSpcReduction="20000"/>
          </a:bodyPr>
          <a:lstStyle/>
          <a:p>
            <a:pPr marL="0" indent="0" algn="ctr">
              <a:buNone/>
            </a:pPr>
            <a:r>
              <a:rPr lang="en-US" sz="3900" b="1" dirty="0">
                <a:latin typeface="Garamond" panose="02020404030301010803" pitchFamily="18" charset="0"/>
              </a:rPr>
              <a:t>Personal Leadership Journey</a:t>
            </a:r>
            <a:endParaRPr lang="en-US" sz="3900" b="1" i="1" dirty="0">
              <a:latin typeface="Times New Roman" panose="02020603050405020304" pitchFamily="18" charset="0"/>
              <a:cs typeface="Times New Roman" panose="02020603050405020304" pitchFamily="18" charset="0"/>
            </a:endParaRPr>
          </a:p>
          <a:p>
            <a:pPr marL="0" indent="0">
              <a:buNone/>
            </a:pPr>
            <a:r>
              <a:rPr lang="en-US" sz="2800" i="1" dirty="0">
                <a:latin typeface="Times New Roman" panose="02020603050405020304" pitchFamily="18" charset="0"/>
                <a:cs typeface="Times New Roman" panose="02020603050405020304" pitchFamily="18" charset="0"/>
              </a:rPr>
              <a:t>“Owning our story can be hard but not nearly as difficult as spending our lives running from it. Embracing our vulnerabilities is risky but not nearly as dangerous as giving up on love and belonging and joy -- the experiences that make us the most vulnerable. Only when we are brave enough to explore the darkness will we discover the infinite power of our light.”</a:t>
            </a:r>
          </a:p>
          <a:p>
            <a:pPr marL="0" indent="0" algn="r">
              <a:buNone/>
            </a:pPr>
            <a:r>
              <a:rPr lang="en-US" sz="2800" i="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Brené</a:t>
            </a:r>
            <a:r>
              <a:rPr lang="en-US" sz="2600" dirty="0">
                <a:latin typeface="Times New Roman" panose="02020603050405020304" pitchFamily="18" charset="0"/>
                <a:cs typeface="Times New Roman" panose="02020603050405020304" pitchFamily="18" charset="0"/>
              </a:rPr>
              <a:t> Brown</a:t>
            </a:r>
          </a:p>
        </p:txBody>
      </p:sp>
      <p:pic>
        <p:nvPicPr>
          <p:cNvPr id="2050" name="Picture 2" descr="http://sphotos-a.xx.fbcdn.net/hphotos-prn1/604142_490574727629266_77474189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232" y="783006"/>
            <a:ext cx="4191200" cy="427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227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1927655" y="2060266"/>
            <a:ext cx="4926226" cy="3554627"/>
          </a:xfrm>
        </p:spPr>
        <p:txBody>
          <a:bodyPr>
            <a:normAutofit/>
          </a:bodyPr>
          <a:lstStyle/>
          <a:p>
            <a:pPr marL="457200" indent="-457200">
              <a:buFont typeface="+mj-lt"/>
              <a:buAutoNum type="arabicParenR"/>
            </a:pPr>
            <a:r>
              <a:rPr lang="en-US" sz="2200" dirty="0">
                <a:latin typeface="Times New Roman" panose="02020603050405020304" pitchFamily="18" charset="0"/>
                <a:cs typeface="Times New Roman" panose="02020603050405020304" pitchFamily="18" charset="0"/>
              </a:rPr>
              <a:t>Create a personal leadership journey map </a:t>
            </a:r>
            <a:r>
              <a:rPr lang="en-US" sz="2200" dirty="0" smtClean="0">
                <a:latin typeface="Times New Roman" panose="02020603050405020304" pitchFamily="18" charset="0"/>
                <a:cs typeface="Times New Roman" panose="02020603050405020304" pitchFamily="18" charset="0"/>
              </a:rPr>
              <a:t>(25 </a:t>
            </a:r>
            <a:r>
              <a:rPr lang="en-US" sz="2200" dirty="0">
                <a:latin typeface="Times New Roman" panose="02020603050405020304" pitchFamily="18" charset="0"/>
                <a:cs typeface="Times New Roman" panose="02020603050405020304" pitchFamily="18" charset="0"/>
              </a:rPr>
              <a:t>min).</a:t>
            </a:r>
          </a:p>
          <a:p>
            <a:pPr marL="457200" indent="-457200">
              <a:buFont typeface="+mj-lt"/>
              <a:buAutoNum type="arabicParenR"/>
            </a:pPr>
            <a:r>
              <a:rPr lang="en-US" sz="2200" dirty="0">
                <a:latin typeface="Times New Roman" panose="02020603050405020304" pitchFamily="18" charset="0"/>
                <a:cs typeface="Times New Roman" panose="02020603050405020304" pitchFamily="18" charset="0"/>
              </a:rPr>
              <a:t>Share your journey in small groups  (10 min each = </a:t>
            </a:r>
            <a:r>
              <a:rPr lang="en-US" sz="2200" dirty="0" smtClean="0">
                <a:latin typeface="Times New Roman" panose="02020603050405020304" pitchFamily="18" charset="0"/>
                <a:cs typeface="Times New Roman" panose="02020603050405020304" pitchFamily="18" charset="0"/>
              </a:rPr>
              <a:t>30 </a:t>
            </a:r>
            <a:r>
              <a:rPr lang="en-US" sz="2200" dirty="0">
                <a:latin typeface="Times New Roman" panose="02020603050405020304" pitchFamily="18" charset="0"/>
                <a:cs typeface="Times New Roman" panose="02020603050405020304" pitchFamily="18" charset="0"/>
              </a:rPr>
              <a:t>min).</a:t>
            </a:r>
          </a:p>
          <a:p>
            <a:pPr marL="457200" indent="-457200">
              <a:buFont typeface="+mj-lt"/>
              <a:buAutoNum type="arabicParenR"/>
            </a:pPr>
            <a:r>
              <a:rPr lang="en-US" sz="2200" dirty="0">
                <a:latin typeface="Times New Roman" panose="02020603050405020304" pitchFamily="18" charset="0"/>
                <a:cs typeface="Times New Roman" panose="02020603050405020304" pitchFamily="18" charset="0"/>
              </a:rPr>
              <a:t>Create a </a:t>
            </a:r>
            <a:r>
              <a:rPr lang="en-US" sz="2200" dirty="0" smtClean="0">
                <a:latin typeface="Times New Roman" panose="02020603050405020304" pitchFamily="18" charset="0"/>
                <a:cs typeface="Times New Roman" panose="02020603050405020304" pitchFamily="18" charset="0"/>
              </a:rPr>
              <a:t>storyline (10 min) </a:t>
            </a:r>
            <a:endParaRPr lang="en-US" sz="22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200" dirty="0" smtClean="0">
                <a:latin typeface="Times New Roman" panose="02020603050405020304" pitchFamily="18" charset="0"/>
                <a:cs typeface="Times New Roman" panose="02020603050405020304" pitchFamily="18" charset="0"/>
              </a:rPr>
              <a:t>Share </a:t>
            </a:r>
            <a:r>
              <a:rPr lang="en-US" sz="2200" dirty="0">
                <a:latin typeface="Times New Roman" panose="02020603050405020304" pitchFamily="18" charset="0"/>
                <a:cs typeface="Times New Roman" panose="02020603050405020304" pitchFamily="18" charset="0"/>
              </a:rPr>
              <a:t>your story lines (1 min each = 16 min).</a:t>
            </a:r>
          </a:p>
        </p:txBody>
      </p:sp>
      <p:sp>
        <p:nvSpPr>
          <p:cNvPr id="11" name="Title 1"/>
          <p:cNvSpPr>
            <a:spLocks noGrp="1"/>
          </p:cNvSpPr>
          <p:nvPr>
            <p:ph type="title"/>
          </p:nvPr>
        </p:nvSpPr>
        <p:spPr>
          <a:xfrm>
            <a:off x="2724664" y="696098"/>
            <a:ext cx="6934200" cy="815849"/>
          </a:xfrm>
        </p:spPr>
        <p:txBody>
          <a:bodyPr>
            <a:normAutofit/>
          </a:bodyPr>
          <a:lstStyle/>
          <a:p>
            <a:r>
              <a:rPr lang="en-US" sz="4000" b="1" dirty="0">
                <a:latin typeface="Garamond" panose="02020404030301010803" pitchFamily="18" charset="0"/>
              </a:rPr>
              <a:t>Personal Leadership Journey</a:t>
            </a: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l="3004"/>
          <a:stretch>
            <a:fillRect/>
          </a:stretch>
        </p:blipFill>
        <p:spPr bwMode="auto">
          <a:xfrm>
            <a:off x="7323438" y="2060266"/>
            <a:ext cx="3664740" cy="377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388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Understanding Oppression</a:t>
            </a:r>
            <a:endParaRPr lang="en-US" sz="3600" dirty="0"/>
          </a:p>
        </p:txBody>
      </p:sp>
      <p:sp>
        <p:nvSpPr>
          <p:cNvPr id="4" name="Rectangle 5"/>
          <p:cNvSpPr txBox="1">
            <a:spLocks noChangeArrowheads="1"/>
          </p:cNvSpPr>
          <p:nvPr/>
        </p:nvSpPr>
        <p:spPr>
          <a:xfrm>
            <a:off x="5071012" y="2072732"/>
            <a:ext cx="6332838" cy="3573021"/>
          </a:xfrm>
          <a:prstGeom prst="rect">
            <a:avLst/>
          </a:prstGeom>
          <a:noFill/>
        </p:spPr>
        <p:txBody>
          <a:bodyPr vert="horz" lIns="90488" tIns="44450" rIns="90488" bIns="4445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Tx/>
              <a:buNone/>
            </a:pPr>
            <a:endParaRPr lang="en-US" cap="small" smtClean="0">
              <a:latin typeface="Times New Roman" panose="02020603050405020304" pitchFamily="18" charset="0"/>
              <a:cs typeface="Times New Roman" panose="02020603050405020304" pitchFamily="18" charset="0"/>
            </a:endParaRPr>
          </a:p>
          <a:p>
            <a:pPr>
              <a:buFontTx/>
              <a:buNone/>
            </a:pPr>
            <a:r>
              <a:rPr lang="en-US" sz="2800" b="1" cap="small" smtClean="0">
                <a:solidFill>
                  <a:srgbClr val="69AF3C"/>
                </a:solidFill>
                <a:cs typeface="Times New Roman" panose="02020603050405020304" pitchFamily="18" charset="0"/>
              </a:rPr>
              <a:t>Oppression</a:t>
            </a:r>
            <a:r>
              <a:rPr lang="en-US" sz="2800" cap="small" smtClean="0">
                <a:cs typeface="Times New Roman" panose="02020603050405020304" pitchFamily="18" charset="0"/>
              </a:rPr>
              <a:t> </a:t>
            </a:r>
            <a:r>
              <a:rPr lang="en-US" cap="small" smtClean="0">
                <a:cs typeface="Times New Roman" panose="02020603050405020304" pitchFamily="18" charset="0"/>
              </a:rPr>
              <a:t>Is...</a:t>
            </a:r>
          </a:p>
          <a:p>
            <a:pPr marL="344488" indent="0" algn="ctr">
              <a:buFont typeface="Calibri" panose="020F0502020204030204" pitchFamily="34" charset="0"/>
              <a:buNone/>
            </a:pPr>
            <a:r>
              <a:rPr lang="en-US" smtClean="0">
                <a:cs typeface="Times New Roman" panose="02020603050405020304" pitchFamily="18" charset="0"/>
              </a:rPr>
              <a:t>“A System of Advantage, Entitlements, and Benefits Based on </a:t>
            </a:r>
            <a:br>
              <a:rPr lang="en-US" smtClean="0">
                <a:cs typeface="Times New Roman" panose="02020603050405020304" pitchFamily="18" charset="0"/>
              </a:rPr>
            </a:br>
            <a:endParaRPr lang="en-US" smtClean="0">
              <a:cs typeface="Times New Roman" panose="02020603050405020304" pitchFamily="18" charset="0"/>
            </a:endParaRPr>
          </a:p>
          <a:p>
            <a:pPr marL="344488" indent="0" algn="ctr">
              <a:buFont typeface="Calibri" panose="020F0502020204030204" pitchFamily="34" charset="0"/>
              <a:buNone/>
            </a:pPr>
            <a:r>
              <a:rPr lang="en-US" u="sng" smtClean="0">
                <a:cs typeface="Times New Roman" panose="02020603050405020304" pitchFamily="18" charset="0"/>
              </a:rPr>
              <a:t>Group Membership</a:t>
            </a:r>
          </a:p>
          <a:p>
            <a:pPr algn="ctr">
              <a:buFontTx/>
              <a:buNone/>
            </a:pPr>
            <a:endParaRPr lang="en-US" smtClean="0">
              <a:cs typeface="Times New Roman" panose="02020603050405020304" pitchFamily="18" charset="0"/>
            </a:endParaRPr>
          </a:p>
          <a:p>
            <a:pPr marL="344488" indent="0" algn="ctr">
              <a:buFont typeface="Calibri" panose="020F0502020204030204" pitchFamily="34" charset="0"/>
              <a:buNone/>
            </a:pPr>
            <a:r>
              <a:rPr lang="en-US" smtClean="0">
                <a:cs typeface="Times New Roman" panose="02020603050405020304" pitchFamily="18" charset="0"/>
              </a:rPr>
              <a:t>That allows for the Systematic Mistreatment of Others”</a:t>
            </a:r>
            <a:endParaRPr lang="en-US" dirty="0">
              <a:cs typeface="Times New Roman" panose="02020603050405020304" pitchFamily="18" charset="0"/>
            </a:endParaRPr>
          </a:p>
        </p:txBody>
      </p:sp>
      <p:pic>
        <p:nvPicPr>
          <p:cNvPr id="5" name="Picture 2" descr="Image result for awareness of op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644" y="1826790"/>
            <a:ext cx="3548678" cy="43456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00297" y="6410260"/>
            <a:ext cx="3824124" cy="369332"/>
          </a:xfrm>
          <a:prstGeom prst="rect">
            <a:avLst/>
          </a:prstGeom>
        </p:spPr>
        <p:txBody>
          <a:bodyPr wrap="none">
            <a:spAutoFit/>
          </a:bodyPr>
          <a:lstStyle/>
          <a:p>
            <a:r>
              <a:rPr lang="en-US" dirty="0"/>
              <a:t>“Prejudice + Power” by David W</a:t>
            </a:r>
            <a:r>
              <a:rPr lang="en-US" dirty="0" smtClean="0"/>
              <a:t>ellman</a:t>
            </a:r>
            <a:endParaRPr lang="en-US" dirty="0"/>
          </a:p>
        </p:txBody>
      </p:sp>
    </p:spTree>
    <p:extLst>
      <p:ext uri="{BB962C8B-B14F-4D97-AF65-F5344CB8AC3E}">
        <p14:creationId xmlns:p14="http://schemas.microsoft.com/office/powerpoint/2010/main" val="4034418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2163515" y="180860"/>
            <a:ext cx="6934200" cy="815975"/>
          </a:xfrm>
        </p:spPr>
        <p:txBody>
          <a:bodyPr>
            <a:noAutofit/>
          </a:bodyPr>
          <a:lstStyle/>
          <a:p>
            <a:pPr algn="ctr"/>
            <a:r>
              <a:rPr lang="en-US" sz="3600" b="1" dirty="0"/>
              <a:t/>
            </a:r>
            <a:br>
              <a:rPr lang="en-US" sz="3600" b="1" dirty="0"/>
            </a:br>
            <a:r>
              <a:rPr lang="en-US" sz="3600" b="1" dirty="0"/>
              <a:t>Understanding Privilege</a:t>
            </a:r>
          </a:p>
        </p:txBody>
      </p:sp>
      <p:graphicFrame>
        <p:nvGraphicFramePr>
          <p:cNvPr id="5" name="Content Placeholder 5"/>
          <p:cNvGraphicFramePr>
            <a:graphicFrameLocks/>
          </p:cNvGraphicFramePr>
          <p:nvPr>
            <p:extLst>
              <p:ext uri="{D42A27DB-BD31-4B8C-83A1-F6EECF244321}">
                <p14:modId xmlns:p14="http://schemas.microsoft.com/office/powerpoint/2010/main" val="805518244"/>
              </p:ext>
            </p:extLst>
          </p:nvPr>
        </p:nvGraphicFramePr>
        <p:xfrm>
          <a:off x="2735490" y="3154577"/>
          <a:ext cx="1891576" cy="2658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93150" y="1869670"/>
            <a:ext cx="2242340" cy="830997"/>
          </a:xfrm>
          <a:prstGeom prst="rect">
            <a:avLst/>
          </a:prstGeom>
          <a:noFill/>
        </p:spPr>
        <p:txBody>
          <a:bodyPr wrap="square" rtlCol="0">
            <a:spAutoFit/>
          </a:bodyPr>
          <a:lstStyle/>
          <a:p>
            <a:r>
              <a:rPr lang="en-US" sz="1600" dirty="0" smtClean="0"/>
              <a:t>Unearned benefits given to people who fit into a specific social group </a:t>
            </a:r>
            <a:endParaRPr lang="en-US" sz="1600" dirty="0"/>
          </a:p>
        </p:txBody>
      </p:sp>
      <p:cxnSp>
        <p:nvCxnSpPr>
          <p:cNvPr id="7" name="Straight Connector 6"/>
          <p:cNvCxnSpPr/>
          <p:nvPr/>
        </p:nvCxnSpPr>
        <p:spPr>
          <a:xfrm>
            <a:off x="1371395" y="2767731"/>
            <a:ext cx="1584241" cy="773693"/>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917331390"/>
              </p:ext>
            </p:extLst>
          </p:nvPr>
        </p:nvGraphicFramePr>
        <p:xfrm>
          <a:off x="5500763" y="1359669"/>
          <a:ext cx="6329622" cy="4768626"/>
        </p:xfrm>
        <a:graphic>
          <a:graphicData uri="http://schemas.openxmlformats.org/drawingml/2006/table">
            <a:tbl>
              <a:tblPr/>
              <a:tblGrid>
                <a:gridCol w="1459303"/>
                <a:gridCol w="1354512"/>
                <a:gridCol w="1537240"/>
                <a:gridCol w="1978567"/>
              </a:tblGrid>
              <a:tr h="349263">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Franklin Gothic Medium" pitchFamily="34" charset="0"/>
                          <a:ea typeface="Times" pitchFamily="18" charset="0"/>
                        </a:rPr>
                        <a:t>TYPES OF OPPRESSION</a:t>
                      </a:r>
                      <a:endPar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endParaRPr>
                    </a:p>
                  </a:txBody>
                  <a:tcPr marL="0" marR="0" marT="0" marB="0" horzOverflow="overflow">
                    <a:lnL w="1905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905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Franklin Gothic Medium" pitchFamily="34" charset="0"/>
                          <a:ea typeface="Times" pitchFamily="18" charset="0"/>
                        </a:rPr>
                        <a:t>VARIABLE</a:t>
                      </a:r>
                      <a:endPar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endParaRP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905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Franklin Gothic Medium" pitchFamily="34" charset="0"/>
                          <a:ea typeface="Times" pitchFamily="18" charset="0"/>
                        </a:rPr>
                        <a:t>PRIVILEGE GROUPS</a:t>
                      </a:r>
                      <a:endPar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endParaRP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905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Franklin Gothic Medium" pitchFamily="34" charset="0"/>
                          <a:ea typeface="Times" pitchFamily="18" charset="0"/>
                        </a:rPr>
                        <a:t>TARGET GROUPS</a:t>
                      </a:r>
                      <a:endPar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endParaRPr>
                    </a:p>
                  </a:txBody>
                  <a:tcPr marL="0" marR="0" marT="0" marB="0" horzOverflow="overflow">
                    <a:lnL w="12700" cap="flat" cmpd="sng" algn="ctr">
                      <a:solidFill>
                        <a:srgbClr val="8383AD"/>
                      </a:solidFill>
                      <a:prstDash val="solid"/>
                      <a:round/>
                      <a:headEnd type="none" w="med" len="med"/>
                      <a:tailEnd type="none" w="med" len="med"/>
                    </a:lnL>
                    <a:lnR w="19050" cap="flat" cmpd="sng" algn="ctr">
                      <a:solidFill>
                        <a:srgbClr val="8383AD"/>
                      </a:solidFill>
                      <a:prstDash val="solid"/>
                      <a:round/>
                      <a:headEnd type="none" w="med" len="med"/>
                      <a:tailEnd type="none" w="med" len="med"/>
                    </a:lnR>
                    <a:lnT w="1905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r>
              <a:tr h="523894">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Racism</a:t>
                      </a:r>
                    </a:p>
                  </a:txBody>
                  <a:tcPr marL="0" marR="0" marT="0" marB="0" horzOverflow="overflow">
                    <a:lnL w="1905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Race/Color</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White</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People of Color (African, Asian, Native, Latino/a Americans</a:t>
                      </a:r>
                    </a:p>
                  </a:txBody>
                  <a:tcPr marL="0" marR="0" marT="0" marB="0" horzOverflow="overflow">
                    <a:lnL w="12700" cap="flat" cmpd="sng" algn="ctr">
                      <a:solidFill>
                        <a:srgbClr val="8383AD"/>
                      </a:solidFill>
                      <a:prstDash val="solid"/>
                      <a:round/>
                      <a:headEnd type="none" w="med" len="med"/>
                      <a:tailEnd type="none" w="med" len="med"/>
                    </a:lnL>
                    <a:lnR w="1905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r>
              <a:tr h="221372">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Sexism</a:t>
                      </a:r>
                    </a:p>
                  </a:txBody>
                  <a:tcPr marL="0" marR="0" marT="0" marB="0" horzOverflow="overflow">
                    <a:lnL w="1905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Gender</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Men</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Women</a:t>
                      </a:r>
                    </a:p>
                  </a:txBody>
                  <a:tcPr marL="0" marR="0" marT="0" marB="0" horzOverflow="overflow">
                    <a:lnL w="12700" cap="flat" cmpd="sng" algn="ctr">
                      <a:solidFill>
                        <a:srgbClr val="8383AD"/>
                      </a:solidFill>
                      <a:prstDash val="solid"/>
                      <a:round/>
                      <a:headEnd type="none" w="med" len="med"/>
                      <a:tailEnd type="none" w="med" len="med"/>
                    </a:lnL>
                    <a:lnR w="1905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r>
              <a:tr h="349263">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Classism</a:t>
                      </a:r>
                    </a:p>
                  </a:txBody>
                  <a:tcPr marL="0" marR="0" marT="0" marB="0" horzOverflow="overflow">
                    <a:lnL w="1905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Social-Economic Class</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Middle, Upper Class</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Poor, Working Class</a:t>
                      </a:r>
                    </a:p>
                  </a:txBody>
                  <a:tcPr marL="0" marR="0" marT="0" marB="0" horzOverflow="overflow">
                    <a:lnL w="12700" cap="flat" cmpd="sng" algn="ctr">
                      <a:solidFill>
                        <a:srgbClr val="8383AD"/>
                      </a:solidFill>
                      <a:prstDash val="solid"/>
                      <a:round/>
                      <a:headEnd type="none" w="med" len="med"/>
                      <a:tailEnd type="none" w="med" len="med"/>
                    </a:lnL>
                    <a:lnR w="1905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r>
              <a:tr h="523894">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Elitism</a:t>
                      </a:r>
                    </a:p>
                  </a:txBody>
                  <a:tcPr marL="0" marR="0" marT="0" marB="0" horzOverflow="overflow">
                    <a:lnL w="1905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Educations Level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Place in Hierarchy</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Formally Educated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Managers, Exempt, Faculty</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Informally Educated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Clerical, Non-Exempt, Students</a:t>
                      </a:r>
                    </a:p>
                  </a:txBody>
                  <a:tcPr marL="0" marR="0" marT="0" marB="0" horzOverflow="overflow">
                    <a:lnL w="12700" cap="flat" cmpd="sng" algn="ctr">
                      <a:solidFill>
                        <a:srgbClr val="8383AD"/>
                      </a:solidFill>
                      <a:prstDash val="solid"/>
                      <a:round/>
                      <a:headEnd type="none" w="med" len="med"/>
                      <a:tailEnd type="none" w="med" len="med"/>
                    </a:lnL>
                    <a:lnR w="1905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r>
              <a:tr h="523894">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Religious Oppression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Anti Semitism</a:t>
                      </a:r>
                    </a:p>
                  </a:txBody>
                  <a:tcPr marL="0" marR="0" marT="0" marB="0" horzOverflow="overflow">
                    <a:lnL w="1905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Religion</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Christian, Protestants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Christians</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Muslims, Catholics, and Other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Jews</a:t>
                      </a:r>
                    </a:p>
                  </a:txBody>
                  <a:tcPr marL="0" marR="0" marT="0" marB="0" horzOverflow="overflow">
                    <a:lnL w="12700" cap="flat" cmpd="sng" algn="ctr">
                      <a:solidFill>
                        <a:srgbClr val="8383AD"/>
                      </a:solidFill>
                      <a:prstDash val="solid"/>
                      <a:round/>
                      <a:headEnd type="none" w="med" len="med"/>
                      <a:tailEnd type="none" w="med" len="med"/>
                    </a:lnL>
                    <a:lnR w="1905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r>
              <a:tr h="351065">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Ageism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Adultism</a:t>
                      </a:r>
                    </a:p>
                  </a:txBody>
                  <a:tcPr marL="0" marR="0" marT="0" marB="0" horzOverflow="overflow">
                    <a:lnL w="1905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Age</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Young Adults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Adults</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solidFill>
                      <a:srgbClr val="92D050"/>
                    </a:solidFill>
                  </a:tcPr>
                </a:tc>
                <a:tc>
                  <a:txBody>
                    <a:bodyPr/>
                    <a:lstStyle>
                      <a:lvl1pPr indent="9525">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9525"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Elders (40+ by law)</a:t>
                      </a:r>
                    </a:p>
                    <a:p>
                      <a:pPr marL="0" marR="0" lvl="0" indent="9525"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Children</a:t>
                      </a:r>
                    </a:p>
                  </a:txBody>
                  <a:tcPr marL="0" marR="0" marT="0" marB="0" horzOverflow="overflow">
                    <a:lnL w="12700" cap="flat" cmpd="sng" algn="ctr">
                      <a:solidFill>
                        <a:srgbClr val="8383AD"/>
                      </a:solidFill>
                      <a:prstDash val="solid"/>
                      <a:round/>
                      <a:headEnd type="none" w="med" len="med"/>
                      <a:tailEnd type="none" w="med" len="med"/>
                    </a:lnL>
                    <a:lnR w="1905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r>
              <a:tr h="349263">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Heterosexism</a:t>
                      </a:r>
                    </a:p>
                  </a:txBody>
                  <a:tcPr marL="0" marR="0" marT="0" marB="0" horzOverflow="overflow">
                    <a:lnL w="1905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Sexual Orientation</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Heterosexual</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Gay, Lesbian, Bisexual, Transgender</a:t>
                      </a:r>
                    </a:p>
                  </a:txBody>
                  <a:tcPr marL="0" marR="0" marT="0" marB="0" horzOverflow="overflow">
                    <a:lnL w="12700" cap="flat" cmpd="sng" algn="ctr">
                      <a:solidFill>
                        <a:srgbClr val="8383AD"/>
                      </a:solidFill>
                      <a:prstDash val="solid"/>
                      <a:round/>
                      <a:headEnd type="none" w="med" len="med"/>
                      <a:tailEnd type="none" w="med" len="med"/>
                    </a:lnL>
                    <a:lnR w="1905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r>
              <a:tr h="349263">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Ableism</a:t>
                      </a:r>
                    </a:p>
                  </a:txBody>
                  <a:tcPr marL="0" marR="0" marT="0" marB="0" horzOverflow="overflow">
                    <a:lnL w="1905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Physical or Mental Ability</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Temporarily Able-Bodied</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Physically or Mentally Challenged</a:t>
                      </a:r>
                    </a:p>
                  </a:txBody>
                  <a:tcPr marL="0" marR="0" marT="0" marB="0" horzOverflow="overflow">
                    <a:lnL w="12700" cap="flat" cmpd="sng" algn="ctr">
                      <a:solidFill>
                        <a:srgbClr val="8383AD"/>
                      </a:solidFill>
                      <a:prstDash val="solid"/>
                      <a:round/>
                      <a:headEnd type="none" w="med" len="med"/>
                      <a:tailEnd type="none" w="med" len="med"/>
                    </a:lnL>
                    <a:lnR w="1905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r>
              <a:tr h="349263">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Xenophobia</a:t>
                      </a:r>
                    </a:p>
                  </a:txBody>
                  <a:tcPr marL="0" marR="0" marT="0" marB="0" horzOverflow="overflow">
                    <a:lnL w="1905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Immigrant Status</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U.S. Born</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Immigrant</a:t>
                      </a:r>
                    </a:p>
                  </a:txBody>
                  <a:tcPr marL="0" marR="0" marT="0" marB="0" horzOverflow="overflow">
                    <a:lnL w="12700" cap="flat" cmpd="sng" algn="ctr">
                      <a:solidFill>
                        <a:srgbClr val="8383AD"/>
                      </a:solidFill>
                      <a:prstDash val="solid"/>
                      <a:round/>
                      <a:headEnd type="none" w="med" len="med"/>
                      <a:tailEnd type="none" w="med" len="med"/>
                    </a:lnL>
                    <a:lnR w="1905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2700" cap="flat" cmpd="sng" algn="ctr">
                      <a:solidFill>
                        <a:srgbClr val="8383AD"/>
                      </a:solidFill>
                      <a:prstDash val="solid"/>
                      <a:round/>
                      <a:headEnd type="none" w="med" len="med"/>
                      <a:tailEnd type="none" w="med" len="med"/>
                    </a:lnB>
                    <a:lnTlToBr>
                      <a:noFill/>
                    </a:lnTlToBr>
                    <a:lnBlToTr>
                      <a:noFill/>
                    </a:lnBlToTr>
                    <a:noFill/>
                  </a:tcPr>
                </a:tc>
              </a:tr>
              <a:tr h="698525">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Linguistic Oppression</a:t>
                      </a:r>
                    </a:p>
                  </a:txBody>
                  <a:tcPr marL="0" marR="0" marT="0" marB="0" horzOverflow="overflow">
                    <a:lnL w="1905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905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Franklin Gothic Medium" pitchFamily="34" charset="0"/>
                          <a:ea typeface="Times" pitchFamily="18" charset="0"/>
                        </a:rPr>
                        <a:t>Language</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9050" cap="flat" cmpd="sng" algn="ctr">
                      <a:solidFill>
                        <a:srgbClr val="8383AD"/>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English</a:t>
                      </a:r>
                    </a:p>
                  </a:txBody>
                  <a:tcPr marL="0" marR="0" marT="0" marB="0" horzOverflow="overflow">
                    <a:lnL w="12700" cap="flat" cmpd="sng" algn="ctr">
                      <a:solidFill>
                        <a:srgbClr val="8383AD"/>
                      </a:solidFill>
                      <a:prstDash val="solid"/>
                      <a:round/>
                      <a:headEnd type="none" w="med" len="med"/>
                      <a:tailEnd type="none" w="med" len="med"/>
                    </a:lnL>
                    <a:lnR w="1270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9050" cap="flat" cmpd="sng" algn="ctr">
                      <a:solidFill>
                        <a:srgbClr val="8383AD"/>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Font typeface="Wingdings 2" pitchFamily="18" charset="2"/>
                        <a:defRPr>
                          <a:solidFill>
                            <a:schemeClr val="tx2"/>
                          </a:solidFill>
                          <a:latin typeface="Franklin Gothic Medium" pitchFamily="34" charset="0"/>
                          <a:ea typeface="ＭＳ Ｐゴシック" pitchFamily="34" charset="-128"/>
                        </a:defRPr>
                      </a:lvl1pPr>
                      <a:lvl2pPr marL="37931725" indent="-37474525">
                        <a:spcBef>
                          <a:spcPct val="20000"/>
                        </a:spcBef>
                        <a:buClr>
                          <a:schemeClr val="accent2"/>
                        </a:buClr>
                        <a:buFont typeface="Wingdings" pitchFamily="2" charset="2"/>
                        <a:defRPr sz="1600">
                          <a:solidFill>
                            <a:schemeClr val="tx2"/>
                          </a:solidFill>
                          <a:latin typeface="Franklin Gothic Medium" pitchFamily="34" charset="0"/>
                          <a:ea typeface="ＭＳ Ｐゴシック" pitchFamily="34" charset="-128"/>
                        </a:defRPr>
                      </a:lvl2pPr>
                      <a:lvl3pPr>
                        <a:spcBef>
                          <a:spcPct val="20000"/>
                        </a:spcBef>
                        <a:defRPr sz="1400">
                          <a:solidFill>
                            <a:schemeClr val="tx2"/>
                          </a:solidFill>
                          <a:latin typeface="Franklin Gothic Medium" pitchFamily="34" charset="0"/>
                          <a:ea typeface="ＭＳ Ｐゴシック" pitchFamily="34" charset="-128"/>
                        </a:defRPr>
                      </a:lvl3pPr>
                      <a:lvl4pPr>
                        <a:spcBef>
                          <a:spcPct val="20000"/>
                        </a:spcBef>
                        <a:defRPr sz="1200">
                          <a:solidFill>
                            <a:schemeClr val="tx2"/>
                          </a:solidFill>
                          <a:latin typeface="Franklin Gothic Medium" pitchFamily="34" charset="0"/>
                          <a:ea typeface="ＭＳ Ｐゴシック" pitchFamily="34" charset="-128"/>
                        </a:defRPr>
                      </a:lvl4pPr>
                      <a:lvl5pPr>
                        <a:spcBef>
                          <a:spcPct val="20000"/>
                        </a:spcBef>
                        <a:defRPr sz="1100">
                          <a:solidFill>
                            <a:schemeClr val="tx2"/>
                          </a:solidFill>
                          <a:latin typeface="Franklin Gothic Medium" pitchFamily="34" charset="0"/>
                          <a:ea typeface="ＭＳ Ｐゴシック" pitchFamily="34" charset="-128"/>
                        </a:defRPr>
                      </a:lvl5pPr>
                      <a:lvl6pPr marL="457200" fontAlgn="base">
                        <a:spcBef>
                          <a:spcPct val="20000"/>
                        </a:spcBef>
                        <a:spcAft>
                          <a:spcPct val="0"/>
                        </a:spcAft>
                        <a:defRPr sz="1100">
                          <a:solidFill>
                            <a:schemeClr val="tx2"/>
                          </a:solidFill>
                          <a:latin typeface="Franklin Gothic Medium" pitchFamily="34" charset="0"/>
                          <a:ea typeface="ＭＳ Ｐゴシック" pitchFamily="34" charset="-128"/>
                        </a:defRPr>
                      </a:lvl6pPr>
                      <a:lvl7pPr marL="914400" fontAlgn="base">
                        <a:spcBef>
                          <a:spcPct val="20000"/>
                        </a:spcBef>
                        <a:spcAft>
                          <a:spcPct val="0"/>
                        </a:spcAft>
                        <a:defRPr sz="1100">
                          <a:solidFill>
                            <a:schemeClr val="tx2"/>
                          </a:solidFill>
                          <a:latin typeface="Franklin Gothic Medium" pitchFamily="34" charset="0"/>
                          <a:ea typeface="ＭＳ Ｐゴシック" pitchFamily="34" charset="-128"/>
                        </a:defRPr>
                      </a:lvl7pPr>
                      <a:lvl8pPr marL="1371600" fontAlgn="base">
                        <a:spcBef>
                          <a:spcPct val="20000"/>
                        </a:spcBef>
                        <a:spcAft>
                          <a:spcPct val="0"/>
                        </a:spcAft>
                        <a:defRPr sz="1100">
                          <a:solidFill>
                            <a:schemeClr val="tx2"/>
                          </a:solidFill>
                          <a:latin typeface="Franklin Gothic Medium" pitchFamily="34" charset="0"/>
                          <a:ea typeface="ＭＳ Ｐゴシック" pitchFamily="34" charset="-128"/>
                        </a:defRPr>
                      </a:lvl8pPr>
                      <a:lvl9pPr marL="1828800" fontAlgn="base">
                        <a:spcBef>
                          <a:spcPct val="20000"/>
                        </a:spcBef>
                        <a:spcAft>
                          <a:spcPct val="0"/>
                        </a:spcAft>
                        <a:defRPr sz="1100">
                          <a:solidFill>
                            <a:schemeClr val="tx2"/>
                          </a:solidFill>
                          <a:latin typeface="Franklin Gothic Medium"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English as a Second Language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Franklin Gothic Medium" pitchFamily="34" charset="0"/>
                          <a:ea typeface="Times" pitchFamily="18" charset="0"/>
                        </a:rPr>
                        <a:t>Non-English</a:t>
                      </a:r>
                    </a:p>
                  </a:txBody>
                  <a:tcPr marL="0" marR="0" marT="0" marB="0" horzOverflow="overflow">
                    <a:lnL w="12700" cap="flat" cmpd="sng" algn="ctr">
                      <a:solidFill>
                        <a:srgbClr val="8383AD"/>
                      </a:solidFill>
                      <a:prstDash val="solid"/>
                      <a:round/>
                      <a:headEnd type="none" w="med" len="med"/>
                      <a:tailEnd type="none" w="med" len="med"/>
                    </a:lnL>
                    <a:lnR w="19050" cap="flat" cmpd="sng" algn="ctr">
                      <a:solidFill>
                        <a:srgbClr val="8383AD"/>
                      </a:solidFill>
                      <a:prstDash val="solid"/>
                      <a:round/>
                      <a:headEnd type="none" w="med" len="med"/>
                      <a:tailEnd type="none" w="med" len="med"/>
                    </a:lnR>
                    <a:lnT w="12700" cap="flat" cmpd="sng" algn="ctr">
                      <a:solidFill>
                        <a:srgbClr val="8383AD"/>
                      </a:solidFill>
                      <a:prstDash val="solid"/>
                      <a:round/>
                      <a:headEnd type="none" w="med" len="med"/>
                      <a:tailEnd type="none" w="med" len="med"/>
                    </a:lnT>
                    <a:lnB w="19050" cap="flat" cmpd="sng" algn="ctr">
                      <a:solidFill>
                        <a:srgbClr val="8383AD"/>
                      </a:solidFill>
                      <a:prstDash val="solid"/>
                      <a:round/>
                      <a:headEnd type="none" w="med" len="med"/>
                      <a:tailEnd type="none" w="med" len="med"/>
                    </a:lnB>
                    <a:lnTlToBr>
                      <a:noFill/>
                    </a:lnTlToBr>
                    <a:lnBlToTr>
                      <a:noFill/>
                    </a:lnBlToTr>
                    <a:noFill/>
                  </a:tcPr>
                </a:tc>
              </a:tr>
            </a:tbl>
          </a:graphicData>
        </a:graphic>
      </p:graphicFrame>
      <p:sp>
        <p:nvSpPr>
          <p:cNvPr id="11" name="Rectangle 10"/>
          <p:cNvSpPr/>
          <p:nvPr/>
        </p:nvSpPr>
        <p:spPr>
          <a:xfrm>
            <a:off x="10005236" y="6494858"/>
            <a:ext cx="1993873" cy="261610"/>
          </a:xfrm>
          <a:prstGeom prst="rect">
            <a:avLst/>
          </a:prstGeom>
        </p:spPr>
        <p:txBody>
          <a:bodyPr wrap="square">
            <a:spAutoFit/>
          </a:bodyPr>
          <a:lstStyle/>
          <a:p>
            <a:r>
              <a:rPr lang="en-US" sz="1100" dirty="0"/>
              <a:t> (adapted from </a:t>
            </a:r>
            <a:r>
              <a:rPr lang="en-US" sz="1100" i="1" dirty="0" smtClean="0"/>
              <a:t>Visions </a:t>
            </a:r>
            <a:r>
              <a:rPr lang="en-US" sz="1100" i="1" dirty="0" err="1" smtClean="0"/>
              <a:t>inc.</a:t>
            </a:r>
            <a:r>
              <a:rPr lang="en-US" sz="1100" dirty="0" smtClean="0"/>
              <a:t>)</a:t>
            </a:r>
            <a:endParaRPr lang="en-US" sz="1100" dirty="0"/>
          </a:p>
        </p:txBody>
      </p:sp>
    </p:spTree>
    <p:extLst>
      <p:ext uri="{BB962C8B-B14F-4D97-AF65-F5344CB8AC3E}">
        <p14:creationId xmlns:p14="http://schemas.microsoft.com/office/powerpoint/2010/main" val="814361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769" y="651257"/>
            <a:ext cx="10297297" cy="815849"/>
          </a:xfrm>
        </p:spPr>
        <p:txBody>
          <a:bodyPr>
            <a:noAutofit/>
          </a:bodyPr>
          <a:lstStyle/>
          <a:p>
            <a:pPr algn="ctr"/>
            <a:r>
              <a:rPr lang="en-US" sz="3600" b="1" dirty="0" smtClean="0">
                <a:latin typeface="Calibri Light" panose="020F0302020204030204" pitchFamily="34" charset="0"/>
              </a:rPr>
              <a:t>Levels of Oppression</a:t>
            </a:r>
            <a:endParaRPr lang="en-US" sz="3600" b="1" dirty="0">
              <a:latin typeface="Calibri Light" panose="020F0302020204030204" pitchFamily="34" charset="0"/>
            </a:endParaRPr>
          </a:p>
        </p:txBody>
      </p:sp>
      <p:sp>
        <p:nvSpPr>
          <p:cNvPr id="16" name="Rectangle 15"/>
          <p:cNvSpPr/>
          <p:nvPr/>
        </p:nvSpPr>
        <p:spPr>
          <a:xfrm>
            <a:off x="2819400" y="6464029"/>
            <a:ext cx="5968409" cy="307777"/>
          </a:xfrm>
          <a:prstGeom prst="rect">
            <a:avLst/>
          </a:prstGeom>
        </p:spPr>
        <p:txBody>
          <a:bodyPr wrap="square">
            <a:spAutoFit/>
          </a:bodyPr>
          <a:lstStyle/>
          <a:p>
            <a:r>
              <a:rPr lang="en-US" sz="1400" dirty="0">
                <a:solidFill>
                  <a:srgbClr val="002060"/>
                </a:solidFill>
              </a:rPr>
              <a:t>Adapted from </a:t>
            </a:r>
            <a:r>
              <a:rPr lang="en-US" sz="1400" i="1" dirty="0">
                <a:solidFill>
                  <a:srgbClr val="002060"/>
                </a:solidFill>
              </a:rPr>
              <a:t>Doing Psychology </a:t>
            </a:r>
            <a:r>
              <a:rPr lang="en-US" sz="1400" i="1" dirty="0" smtClean="0">
                <a:solidFill>
                  <a:srgbClr val="002060"/>
                </a:solidFill>
              </a:rPr>
              <a:t>Critically </a:t>
            </a:r>
            <a:r>
              <a:rPr lang="en-US" sz="1400" dirty="0" smtClean="0">
                <a:solidFill>
                  <a:srgbClr val="002060"/>
                </a:solidFill>
              </a:rPr>
              <a:t>by </a:t>
            </a:r>
            <a:r>
              <a:rPr lang="en-US" sz="1400" dirty="0">
                <a:solidFill>
                  <a:srgbClr val="002060"/>
                </a:solidFill>
              </a:rPr>
              <a:t>Isaac Prilleltensky &amp; Geoff Nelson</a:t>
            </a:r>
          </a:p>
        </p:txBody>
      </p:sp>
      <p:graphicFrame>
        <p:nvGraphicFramePr>
          <p:cNvPr id="17" name="Diagram 16"/>
          <p:cNvGraphicFramePr/>
          <p:nvPr>
            <p:extLst>
              <p:ext uri="{D42A27DB-BD31-4B8C-83A1-F6EECF244321}">
                <p14:modId xmlns:p14="http://schemas.microsoft.com/office/powerpoint/2010/main" val="180448779"/>
              </p:ext>
            </p:extLst>
          </p:nvPr>
        </p:nvGraphicFramePr>
        <p:xfrm>
          <a:off x="2740888" y="1770788"/>
          <a:ext cx="6934200" cy="4442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97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470" y="363026"/>
            <a:ext cx="6934200" cy="815975"/>
          </a:xfrm>
        </p:spPr>
        <p:txBody>
          <a:bodyPr>
            <a:noAutofit/>
          </a:bodyPr>
          <a:lstStyle/>
          <a:p>
            <a:pPr algn="ctr"/>
            <a:r>
              <a:rPr lang="en-US" sz="4000" b="1" dirty="0">
                <a:latin typeface="Garamond" panose="02020404030301010803" pitchFamily="18" charset="0"/>
              </a:rPr>
              <a:t>Cycle of Oppression</a:t>
            </a:r>
          </a:p>
        </p:txBody>
      </p:sp>
      <p:sp>
        <p:nvSpPr>
          <p:cNvPr id="16" name="Rectangle 18"/>
          <p:cNvSpPr>
            <a:spLocks noChangeArrowheads="1"/>
          </p:cNvSpPr>
          <p:nvPr/>
        </p:nvSpPr>
        <p:spPr bwMode="auto">
          <a:xfrm>
            <a:off x="8763000" y="6362744"/>
            <a:ext cx="152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eaLnBrk="0" hangingPunct="0"/>
            <a:r>
              <a:rPr lang="en-US" sz="1600" dirty="0"/>
              <a:t>Roberta Harro</a:t>
            </a:r>
          </a:p>
        </p:txBody>
      </p:sp>
      <p:sp>
        <p:nvSpPr>
          <p:cNvPr id="17" name="Freeform 16"/>
          <p:cNvSpPr/>
          <p:nvPr/>
        </p:nvSpPr>
        <p:spPr>
          <a:xfrm>
            <a:off x="5406181" y="1524000"/>
            <a:ext cx="1379636" cy="1379636"/>
          </a:xfrm>
          <a:custGeom>
            <a:avLst/>
            <a:gdLst>
              <a:gd name="connsiteX0" fmla="*/ 0 w 1379636"/>
              <a:gd name="connsiteY0" fmla="*/ 689818 h 1379636"/>
              <a:gd name="connsiteX1" fmla="*/ 689818 w 1379636"/>
              <a:gd name="connsiteY1" fmla="*/ 0 h 1379636"/>
              <a:gd name="connsiteX2" fmla="*/ 1379636 w 1379636"/>
              <a:gd name="connsiteY2" fmla="*/ 689818 h 1379636"/>
              <a:gd name="connsiteX3" fmla="*/ 689818 w 1379636"/>
              <a:gd name="connsiteY3" fmla="*/ 1379636 h 1379636"/>
              <a:gd name="connsiteX4" fmla="*/ 0 w 1379636"/>
              <a:gd name="connsiteY4" fmla="*/ 689818 h 137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36" h="1379636">
                <a:moveTo>
                  <a:pt x="0" y="689818"/>
                </a:moveTo>
                <a:cubicBezTo>
                  <a:pt x="0" y="308842"/>
                  <a:pt x="308842" y="0"/>
                  <a:pt x="689818" y="0"/>
                </a:cubicBezTo>
                <a:cubicBezTo>
                  <a:pt x="1070794" y="0"/>
                  <a:pt x="1379636" y="308842"/>
                  <a:pt x="1379636" y="689818"/>
                </a:cubicBezTo>
                <a:cubicBezTo>
                  <a:pt x="1379636" y="1070794"/>
                  <a:pt x="1070794" y="1379636"/>
                  <a:pt x="689818" y="1379636"/>
                </a:cubicBezTo>
                <a:cubicBezTo>
                  <a:pt x="308842" y="1379636"/>
                  <a:pt x="0" y="1070794"/>
                  <a:pt x="0" y="689818"/>
                </a:cubicBezTo>
                <a:close/>
              </a:path>
            </a:pathLst>
          </a:custGeom>
          <a:solidFill>
            <a:schemeClr val="accent2">
              <a:lumMod val="60000"/>
              <a:lumOff val="40000"/>
            </a:schemeClr>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9823" tIns="219823" rIns="219823" bIns="219823" numCol="1" spcCol="1270" anchor="ctr" anchorCtr="0">
            <a:noAutofit/>
          </a:bodyPr>
          <a:lstStyle/>
          <a:p>
            <a:pPr algn="ctr" defTabSz="622300">
              <a:lnSpc>
                <a:spcPct val="90000"/>
              </a:lnSpc>
              <a:spcBef>
                <a:spcPct val="0"/>
              </a:spcBef>
              <a:spcAft>
                <a:spcPct val="35000"/>
              </a:spcAft>
            </a:pPr>
            <a:r>
              <a:rPr lang="en-US" sz="1400" cap="small" dirty="0">
                <a:solidFill>
                  <a:sysClr val="windowText" lastClr="000000"/>
                </a:solidFill>
              </a:rPr>
              <a:t>Born</a:t>
            </a:r>
          </a:p>
        </p:txBody>
      </p:sp>
      <p:sp>
        <p:nvSpPr>
          <p:cNvPr id="18" name="Freeform 17"/>
          <p:cNvSpPr/>
          <p:nvPr/>
        </p:nvSpPr>
        <p:spPr>
          <a:xfrm rot="2160000">
            <a:off x="6742511" y="2584399"/>
            <a:ext cx="367979" cy="465627"/>
          </a:xfrm>
          <a:custGeom>
            <a:avLst/>
            <a:gdLst>
              <a:gd name="connsiteX0" fmla="*/ 0 w 367979"/>
              <a:gd name="connsiteY0" fmla="*/ 93125 h 465627"/>
              <a:gd name="connsiteX1" fmla="*/ 183990 w 367979"/>
              <a:gd name="connsiteY1" fmla="*/ 93125 h 465627"/>
              <a:gd name="connsiteX2" fmla="*/ 183990 w 367979"/>
              <a:gd name="connsiteY2" fmla="*/ 0 h 465627"/>
              <a:gd name="connsiteX3" fmla="*/ 367979 w 367979"/>
              <a:gd name="connsiteY3" fmla="*/ 232814 h 465627"/>
              <a:gd name="connsiteX4" fmla="*/ 183990 w 367979"/>
              <a:gd name="connsiteY4" fmla="*/ 465627 h 465627"/>
              <a:gd name="connsiteX5" fmla="*/ 183990 w 367979"/>
              <a:gd name="connsiteY5" fmla="*/ 372502 h 465627"/>
              <a:gd name="connsiteX6" fmla="*/ 0 w 367979"/>
              <a:gd name="connsiteY6" fmla="*/ 372502 h 465627"/>
              <a:gd name="connsiteX7" fmla="*/ 0 w 367979"/>
              <a:gd name="connsiteY7" fmla="*/ 93125 h 46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979" h="465627">
                <a:moveTo>
                  <a:pt x="0" y="93125"/>
                </a:moveTo>
                <a:lnTo>
                  <a:pt x="183990" y="93125"/>
                </a:lnTo>
                <a:lnTo>
                  <a:pt x="183990" y="0"/>
                </a:lnTo>
                <a:lnTo>
                  <a:pt x="367979" y="232814"/>
                </a:lnTo>
                <a:lnTo>
                  <a:pt x="183990" y="465627"/>
                </a:lnTo>
                <a:lnTo>
                  <a:pt x="183990" y="372502"/>
                </a:lnTo>
                <a:lnTo>
                  <a:pt x="0" y="372502"/>
                </a:lnTo>
                <a:lnTo>
                  <a:pt x="0" y="93125"/>
                </a:lnTo>
                <a:close/>
              </a:path>
            </a:pathLst>
          </a:custGeom>
          <a:solidFill>
            <a:schemeClr val="accent2">
              <a:lumMod val="75000"/>
            </a:schemeClr>
          </a:solidFill>
          <a:ln>
            <a:solidFill>
              <a:schemeClr val="tx1"/>
            </a:solid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93124" rIns="110393" bIns="93125" numCol="1" spcCol="1270" anchor="ctr" anchorCtr="0">
            <a:noAutofit/>
          </a:bodyPr>
          <a:lstStyle/>
          <a:p>
            <a:pPr algn="ctr" defTabSz="488950">
              <a:lnSpc>
                <a:spcPct val="90000"/>
              </a:lnSpc>
              <a:spcBef>
                <a:spcPct val="0"/>
              </a:spcBef>
              <a:spcAft>
                <a:spcPct val="35000"/>
              </a:spcAft>
            </a:pPr>
            <a:endParaRPr lang="en-US" sz="1100" dirty="0">
              <a:solidFill>
                <a:sysClr val="windowText" lastClr="000000"/>
              </a:solidFill>
            </a:endParaRPr>
          </a:p>
        </p:txBody>
      </p:sp>
      <p:sp>
        <p:nvSpPr>
          <p:cNvPr id="19" name="Freeform 18"/>
          <p:cNvSpPr/>
          <p:nvPr/>
        </p:nvSpPr>
        <p:spPr>
          <a:xfrm>
            <a:off x="7084031" y="2783083"/>
            <a:ext cx="1379636" cy="1379636"/>
          </a:xfrm>
          <a:custGeom>
            <a:avLst/>
            <a:gdLst>
              <a:gd name="connsiteX0" fmla="*/ 0 w 1379636"/>
              <a:gd name="connsiteY0" fmla="*/ 689818 h 1379636"/>
              <a:gd name="connsiteX1" fmla="*/ 689818 w 1379636"/>
              <a:gd name="connsiteY1" fmla="*/ 0 h 1379636"/>
              <a:gd name="connsiteX2" fmla="*/ 1379636 w 1379636"/>
              <a:gd name="connsiteY2" fmla="*/ 689818 h 1379636"/>
              <a:gd name="connsiteX3" fmla="*/ 689818 w 1379636"/>
              <a:gd name="connsiteY3" fmla="*/ 1379636 h 1379636"/>
              <a:gd name="connsiteX4" fmla="*/ 0 w 1379636"/>
              <a:gd name="connsiteY4" fmla="*/ 689818 h 137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36" h="1379636">
                <a:moveTo>
                  <a:pt x="0" y="689818"/>
                </a:moveTo>
                <a:cubicBezTo>
                  <a:pt x="0" y="308842"/>
                  <a:pt x="308842" y="0"/>
                  <a:pt x="689818" y="0"/>
                </a:cubicBezTo>
                <a:cubicBezTo>
                  <a:pt x="1070794" y="0"/>
                  <a:pt x="1379636" y="308842"/>
                  <a:pt x="1379636" y="689818"/>
                </a:cubicBezTo>
                <a:cubicBezTo>
                  <a:pt x="1379636" y="1070794"/>
                  <a:pt x="1070794" y="1379636"/>
                  <a:pt x="689818" y="1379636"/>
                </a:cubicBezTo>
                <a:cubicBezTo>
                  <a:pt x="308842" y="1379636"/>
                  <a:pt x="0" y="1070794"/>
                  <a:pt x="0" y="689818"/>
                </a:cubicBezTo>
                <a:close/>
              </a:path>
            </a:pathLst>
          </a:custGeom>
          <a:solidFill>
            <a:schemeClr val="accent3">
              <a:lumMod val="60000"/>
              <a:lumOff val="40000"/>
            </a:schemeClr>
          </a:solidFill>
          <a:ln>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9823" tIns="219823" rIns="219823" bIns="219823" numCol="1" spcCol="1270" anchor="ctr" anchorCtr="0">
            <a:noAutofit/>
          </a:bodyPr>
          <a:lstStyle/>
          <a:p>
            <a:pPr algn="ctr" defTabSz="622300">
              <a:lnSpc>
                <a:spcPct val="90000"/>
              </a:lnSpc>
              <a:spcBef>
                <a:spcPct val="0"/>
              </a:spcBef>
              <a:spcAft>
                <a:spcPct val="35000"/>
              </a:spcAft>
            </a:pPr>
            <a:r>
              <a:rPr lang="en-US" sz="1400" cap="small" dirty="0">
                <a:solidFill>
                  <a:sysClr val="windowText" lastClr="000000"/>
                </a:solidFill>
              </a:rPr>
              <a:t>Socialized</a:t>
            </a:r>
          </a:p>
        </p:txBody>
      </p:sp>
      <p:sp>
        <p:nvSpPr>
          <p:cNvPr id="20" name="Freeform 19"/>
          <p:cNvSpPr/>
          <p:nvPr/>
        </p:nvSpPr>
        <p:spPr>
          <a:xfrm rot="17280000">
            <a:off x="7111091" y="4360111"/>
            <a:ext cx="367979" cy="465628"/>
          </a:xfrm>
          <a:custGeom>
            <a:avLst/>
            <a:gdLst>
              <a:gd name="connsiteX0" fmla="*/ 0 w 367979"/>
              <a:gd name="connsiteY0" fmla="*/ 93125 h 465627"/>
              <a:gd name="connsiteX1" fmla="*/ 183990 w 367979"/>
              <a:gd name="connsiteY1" fmla="*/ 93125 h 465627"/>
              <a:gd name="connsiteX2" fmla="*/ 183990 w 367979"/>
              <a:gd name="connsiteY2" fmla="*/ 0 h 465627"/>
              <a:gd name="connsiteX3" fmla="*/ 367979 w 367979"/>
              <a:gd name="connsiteY3" fmla="*/ 232814 h 465627"/>
              <a:gd name="connsiteX4" fmla="*/ 183990 w 367979"/>
              <a:gd name="connsiteY4" fmla="*/ 465627 h 465627"/>
              <a:gd name="connsiteX5" fmla="*/ 183990 w 367979"/>
              <a:gd name="connsiteY5" fmla="*/ 372502 h 465627"/>
              <a:gd name="connsiteX6" fmla="*/ 0 w 367979"/>
              <a:gd name="connsiteY6" fmla="*/ 372502 h 465627"/>
              <a:gd name="connsiteX7" fmla="*/ 0 w 367979"/>
              <a:gd name="connsiteY7" fmla="*/ 93125 h 46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979" h="465627">
                <a:moveTo>
                  <a:pt x="367979" y="372502"/>
                </a:moveTo>
                <a:lnTo>
                  <a:pt x="183989" y="372502"/>
                </a:lnTo>
                <a:lnTo>
                  <a:pt x="183989" y="465627"/>
                </a:lnTo>
                <a:lnTo>
                  <a:pt x="0" y="232813"/>
                </a:lnTo>
                <a:lnTo>
                  <a:pt x="183989" y="0"/>
                </a:lnTo>
                <a:lnTo>
                  <a:pt x="183989" y="93125"/>
                </a:lnTo>
                <a:lnTo>
                  <a:pt x="367979" y="93125"/>
                </a:lnTo>
                <a:lnTo>
                  <a:pt x="367979" y="372502"/>
                </a:lnTo>
                <a:close/>
              </a:path>
            </a:pathLst>
          </a:custGeom>
          <a:solidFill>
            <a:schemeClr val="accent3">
              <a:lumMod val="75000"/>
            </a:schemeClr>
          </a:solidFill>
          <a:ln>
            <a:solidFill>
              <a:schemeClr val="tx1"/>
            </a:solidFill>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0392" tIns="93126" rIns="1" bIns="93124" numCol="1" spcCol="1270" anchor="ctr" anchorCtr="0">
            <a:noAutofit/>
          </a:bodyPr>
          <a:lstStyle/>
          <a:p>
            <a:pPr algn="ctr" defTabSz="488950">
              <a:lnSpc>
                <a:spcPct val="90000"/>
              </a:lnSpc>
              <a:spcBef>
                <a:spcPct val="0"/>
              </a:spcBef>
              <a:spcAft>
                <a:spcPct val="35000"/>
              </a:spcAft>
            </a:pPr>
            <a:endParaRPr lang="en-US" sz="1100" dirty="0">
              <a:solidFill>
                <a:sysClr val="windowText" lastClr="000000"/>
              </a:solidFill>
            </a:endParaRPr>
          </a:p>
        </p:txBody>
      </p:sp>
      <p:sp>
        <p:nvSpPr>
          <p:cNvPr id="23" name="Freeform 22"/>
          <p:cNvSpPr/>
          <p:nvPr/>
        </p:nvSpPr>
        <p:spPr>
          <a:xfrm>
            <a:off x="5406181" y="4675895"/>
            <a:ext cx="1379636" cy="1379636"/>
          </a:xfrm>
          <a:custGeom>
            <a:avLst/>
            <a:gdLst>
              <a:gd name="connsiteX0" fmla="*/ 0 w 1379636"/>
              <a:gd name="connsiteY0" fmla="*/ 689818 h 1379636"/>
              <a:gd name="connsiteX1" fmla="*/ 689818 w 1379636"/>
              <a:gd name="connsiteY1" fmla="*/ 0 h 1379636"/>
              <a:gd name="connsiteX2" fmla="*/ 1379636 w 1379636"/>
              <a:gd name="connsiteY2" fmla="*/ 689818 h 1379636"/>
              <a:gd name="connsiteX3" fmla="*/ 689818 w 1379636"/>
              <a:gd name="connsiteY3" fmla="*/ 1379636 h 1379636"/>
              <a:gd name="connsiteX4" fmla="*/ 0 w 1379636"/>
              <a:gd name="connsiteY4" fmla="*/ 689818 h 137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36" h="1379636">
                <a:moveTo>
                  <a:pt x="0" y="689818"/>
                </a:moveTo>
                <a:cubicBezTo>
                  <a:pt x="0" y="308842"/>
                  <a:pt x="308842" y="0"/>
                  <a:pt x="689818" y="0"/>
                </a:cubicBezTo>
                <a:cubicBezTo>
                  <a:pt x="1070794" y="0"/>
                  <a:pt x="1379636" y="308842"/>
                  <a:pt x="1379636" y="689818"/>
                </a:cubicBezTo>
                <a:cubicBezTo>
                  <a:pt x="1379636" y="1070794"/>
                  <a:pt x="1070794" y="1379636"/>
                  <a:pt x="689818" y="1379636"/>
                </a:cubicBezTo>
                <a:cubicBezTo>
                  <a:pt x="308842" y="1379636"/>
                  <a:pt x="0" y="1070794"/>
                  <a:pt x="0" y="689818"/>
                </a:cubicBezTo>
                <a:close/>
              </a:path>
            </a:pathLst>
          </a:custGeom>
          <a:solidFill>
            <a:schemeClr val="accent2">
              <a:lumMod val="60000"/>
              <a:lumOff val="40000"/>
            </a:schemeClr>
          </a:solidFill>
          <a:ln>
            <a:solidFill>
              <a:schemeClr val="tx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9823" tIns="219823" rIns="219823" bIns="219823" numCol="1" spcCol="1270" anchor="ctr" anchorCtr="0">
            <a:noAutofit/>
          </a:bodyPr>
          <a:lstStyle/>
          <a:p>
            <a:pPr algn="ctr" defTabSz="622300">
              <a:lnSpc>
                <a:spcPct val="90000"/>
              </a:lnSpc>
              <a:spcBef>
                <a:spcPct val="0"/>
              </a:spcBef>
              <a:spcAft>
                <a:spcPct val="35000"/>
              </a:spcAft>
            </a:pPr>
            <a:r>
              <a:rPr lang="en-US" sz="1400" cap="small" dirty="0">
                <a:solidFill>
                  <a:sysClr val="windowText" lastClr="000000"/>
                </a:solidFill>
              </a:rPr>
              <a:t>Status Justified Treatment</a:t>
            </a:r>
          </a:p>
        </p:txBody>
      </p:sp>
      <p:sp>
        <p:nvSpPr>
          <p:cNvPr id="24" name="Freeform 23"/>
          <p:cNvSpPr/>
          <p:nvPr/>
        </p:nvSpPr>
        <p:spPr>
          <a:xfrm rot="4320000">
            <a:off x="4590224" y="4337938"/>
            <a:ext cx="367979" cy="465628"/>
          </a:xfrm>
          <a:custGeom>
            <a:avLst/>
            <a:gdLst>
              <a:gd name="connsiteX0" fmla="*/ 0 w 367979"/>
              <a:gd name="connsiteY0" fmla="*/ 93125 h 465627"/>
              <a:gd name="connsiteX1" fmla="*/ 183990 w 367979"/>
              <a:gd name="connsiteY1" fmla="*/ 93125 h 465627"/>
              <a:gd name="connsiteX2" fmla="*/ 183990 w 367979"/>
              <a:gd name="connsiteY2" fmla="*/ 0 h 465627"/>
              <a:gd name="connsiteX3" fmla="*/ 367979 w 367979"/>
              <a:gd name="connsiteY3" fmla="*/ 232814 h 465627"/>
              <a:gd name="connsiteX4" fmla="*/ 183990 w 367979"/>
              <a:gd name="connsiteY4" fmla="*/ 465627 h 465627"/>
              <a:gd name="connsiteX5" fmla="*/ 183990 w 367979"/>
              <a:gd name="connsiteY5" fmla="*/ 372502 h 465627"/>
              <a:gd name="connsiteX6" fmla="*/ 0 w 367979"/>
              <a:gd name="connsiteY6" fmla="*/ 372502 h 465627"/>
              <a:gd name="connsiteX7" fmla="*/ 0 w 367979"/>
              <a:gd name="connsiteY7" fmla="*/ 93125 h 46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979" h="465627">
                <a:moveTo>
                  <a:pt x="367979" y="372502"/>
                </a:moveTo>
                <a:lnTo>
                  <a:pt x="183989" y="372502"/>
                </a:lnTo>
                <a:lnTo>
                  <a:pt x="183989" y="465627"/>
                </a:lnTo>
                <a:lnTo>
                  <a:pt x="0" y="232813"/>
                </a:lnTo>
                <a:lnTo>
                  <a:pt x="183989" y="0"/>
                </a:lnTo>
                <a:lnTo>
                  <a:pt x="183989" y="93125"/>
                </a:lnTo>
                <a:lnTo>
                  <a:pt x="367979" y="93125"/>
                </a:lnTo>
                <a:lnTo>
                  <a:pt x="367979" y="372502"/>
                </a:lnTo>
                <a:close/>
              </a:path>
            </a:pathLst>
          </a:custGeom>
          <a:solidFill>
            <a:schemeClr val="accent2">
              <a:lumMod val="75000"/>
            </a:schemeClr>
          </a:solidFill>
          <a:ln>
            <a:solidFill>
              <a:schemeClr val="tx1"/>
            </a:solidFill>
          </a:ln>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0393" tIns="93124" rIns="0" bIns="93126" numCol="1" spcCol="1270" anchor="ctr" anchorCtr="0">
            <a:noAutofit/>
          </a:bodyPr>
          <a:lstStyle/>
          <a:p>
            <a:pPr algn="ctr" defTabSz="488950">
              <a:lnSpc>
                <a:spcPct val="90000"/>
              </a:lnSpc>
              <a:spcBef>
                <a:spcPct val="0"/>
              </a:spcBef>
              <a:spcAft>
                <a:spcPct val="35000"/>
              </a:spcAft>
            </a:pPr>
            <a:endParaRPr lang="en-US" sz="1100" dirty="0">
              <a:solidFill>
                <a:sysClr val="windowText" lastClr="000000"/>
              </a:solidFill>
            </a:endParaRPr>
          </a:p>
        </p:txBody>
      </p:sp>
      <p:sp>
        <p:nvSpPr>
          <p:cNvPr id="25" name="Freeform 24"/>
          <p:cNvSpPr/>
          <p:nvPr/>
        </p:nvSpPr>
        <p:spPr>
          <a:xfrm>
            <a:off x="3728331" y="2795895"/>
            <a:ext cx="1379636" cy="1379636"/>
          </a:xfrm>
          <a:custGeom>
            <a:avLst/>
            <a:gdLst>
              <a:gd name="connsiteX0" fmla="*/ 0 w 1379636"/>
              <a:gd name="connsiteY0" fmla="*/ 689818 h 1379636"/>
              <a:gd name="connsiteX1" fmla="*/ 689818 w 1379636"/>
              <a:gd name="connsiteY1" fmla="*/ 0 h 1379636"/>
              <a:gd name="connsiteX2" fmla="*/ 1379636 w 1379636"/>
              <a:gd name="connsiteY2" fmla="*/ 689818 h 1379636"/>
              <a:gd name="connsiteX3" fmla="*/ 689818 w 1379636"/>
              <a:gd name="connsiteY3" fmla="*/ 1379636 h 1379636"/>
              <a:gd name="connsiteX4" fmla="*/ 0 w 1379636"/>
              <a:gd name="connsiteY4" fmla="*/ 689818 h 137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36" h="1379636">
                <a:moveTo>
                  <a:pt x="0" y="689818"/>
                </a:moveTo>
                <a:cubicBezTo>
                  <a:pt x="0" y="308842"/>
                  <a:pt x="308842" y="0"/>
                  <a:pt x="689818" y="0"/>
                </a:cubicBezTo>
                <a:cubicBezTo>
                  <a:pt x="1070794" y="0"/>
                  <a:pt x="1379636" y="308842"/>
                  <a:pt x="1379636" y="689818"/>
                </a:cubicBezTo>
                <a:cubicBezTo>
                  <a:pt x="1379636" y="1070794"/>
                  <a:pt x="1070794" y="1379636"/>
                  <a:pt x="689818" y="1379636"/>
                </a:cubicBezTo>
                <a:cubicBezTo>
                  <a:pt x="308842" y="1379636"/>
                  <a:pt x="0" y="1070794"/>
                  <a:pt x="0" y="689818"/>
                </a:cubicBezTo>
                <a:close/>
              </a:path>
            </a:pathLst>
          </a:custGeom>
          <a:solidFill>
            <a:schemeClr val="accent5">
              <a:lumMod val="60000"/>
              <a:lumOff val="40000"/>
            </a:schemeClr>
          </a:solidFill>
          <a:ln>
            <a:solidFill>
              <a:schemeClr val="tx1"/>
            </a:solid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19823" tIns="219823" rIns="219823" bIns="219823" numCol="1" spcCol="1270" anchor="ctr" anchorCtr="0">
            <a:noAutofit/>
          </a:bodyPr>
          <a:lstStyle/>
          <a:p>
            <a:pPr algn="ctr" defTabSz="622300">
              <a:lnSpc>
                <a:spcPct val="90000"/>
              </a:lnSpc>
              <a:spcBef>
                <a:spcPct val="0"/>
              </a:spcBef>
              <a:spcAft>
                <a:spcPct val="35000"/>
              </a:spcAft>
            </a:pPr>
            <a:r>
              <a:rPr lang="en-US" sz="1400" cap="small" dirty="0">
                <a:solidFill>
                  <a:sysClr val="windowText" lastClr="000000"/>
                </a:solidFill>
              </a:rPr>
              <a:t>Conscious and Unconscious Acceptance</a:t>
            </a:r>
          </a:p>
        </p:txBody>
      </p:sp>
      <p:sp>
        <p:nvSpPr>
          <p:cNvPr id="26" name="Freeform 25"/>
          <p:cNvSpPr/>
          <p:nvPr/>
        </p:nvSpPr>
        <p:spPr>
          <a:xfrm rot="19440000">
            <a:off x="5064660" y="2596642"/>
            <a:ext cx="367979" cy="465627"/>
          </a:xfrm>
          <a:custGeom>
            <a:avLst/>
            <a:gdLst>
              <a:gd name="connsiteX0" fmla="*/ 0 w 367979"/>
              <a:gd name="connsiteY0" fmla="*/ 93125 h 465627"/>
              <a:gd name="connsiteX1" fmla="*/ 183990 w 367979"/>
              <a:gd name="connsiteY1" fmla="*/ 93125 h 465627"/>
              <a:gd name="connsiteX2" fmla="*/ 183990 w 367979"/>
              <a:gd name="connsiteY2" fmla="*/ 0 h 465627"/>
              <a:gd name="connsiteX3" fmla="*/ 367979 w 367979"/>
              <a:gd name="connsiteY3" fmla="*/ 232814 h 465627"/>
              <a:gd name="connsiteX4" fmla="*/ 183990 w 367979"/>
              <a:gd name="connsiteY4" fmla="*/ 465627 h 465627"/>
              <a:gd name="connsiteX5" fmla="*/ 183990 w 367979"/>
              <a:gd name="connsiteY5" fmla="*/ 372502 h 465627"/>
              <a:gd name="connsiteX6" fmla="*/ 0 w 367979"/>
              <a:gd name="connsiteY6" fmla="*/ 372502 h 465627"/>
              <a:gd name="connsiteX7" fmla="*/ 0 w 367979"/>
              <a:gd name="connsiteY7" fmla="*/ 93125 h 46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979" h="465627">
                <a:moveTo>
                  <a:pt x="0" y="93125"/>
                </a:moveTo>
                <a:lnTo>
                  <a:pt x="183990" y="93125"/>
                </a:lnTo>
                <a:lnTo>
                  <a:pt x="183990" y="0"/>
                </a:lnTo>
                <a:lnTo>
                  <a:pt x="367979" y="232814"/>
                </a:lnTo>
                <a:lnTo>
                  <a:pt x="183990" y="465627"/>
                </a:lnTo>
                <a:lnTo>
                  <a:pt x="183990" y="372502"/>
                </a:lnTo>
                <a:lnTo>
                  <a:pt x="0" y="372502"/>
                </a:lnTo>
                <a:lnTo>
                  <a:pt x="0" y="93125"/>
                </a:lnTo>
                <a:close/>
              </a:path>
            </a:pathLst>
          </a:custGeom>
          <a:solidFill>
            <a:schemeClr val="accent5">
              <a:lumMod val="75000"/>
            </a:schemeClr>
          </a:solidFill>
          <a:ln>
            <a:solidFill>
              <a:schemeClr val="tx1"/>
            </a:solidFill>
          </a:ln>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 tIns="93125" rIns="110394" bIns="93124" numCol="1" spcCol="1270" anchor="ctr" anchorCtr="0">
            <a:noAutofit/>
          </a:bodyPr>
          <a:lstStyle/>
          <a:p>
            <a:pPr algn="ctr" defTabSz="488950">
              <a:lnSpc>
                <a:spcPct val="90000"/>
              </a:lnSpc>
              <a:spcBef>
                <a:spcPct val="0"/>
              </a:spcBef>
              <a:spcAft>
                <a:spcPct val="35000"/>
              </a:spcAft>
            </a:pPr>
            <a:endParaRPr lang="en-US" sz="1100" dirty="0">
              <a:solidFill>
                <a:sysClr val="windowText" lastClr="000000"/>
              </a:solidFill>
            </a:endParaRPr>
          </a:p>
        </p:txBody>
      </p:sp>
      <p:sp>
        <p:nvSpPr>
          <p:cNvPr id="3" name="Rectangle 2"/>
          <p:cNvSpPr/>
          <p:nvPr/>
        </p:nvSpPr>
        <p:spPr>
          <a:xfrm flipH="1">
            <a:off x="4962954" y="3270193"/>
            <a:ext cx="2215399" cy="1569660"/>
          </a:xfrm>
          <a:prstGeom prst="rect">
            <a:avLst/>
          </a:prstGeom>
        </p:spPr>
        <p:txBody>
          <a:bodyPr wrap="square">
            <a:spAutoFit/>
          </a:bodyPr>
          <a:lstStyle/>
          <a:p>
            <a:pPr algn="ctr"/>
            <a:r>
              <a:rPr lang="en-US" sz="2000" b="1" i="1" dirty="0"/>
              <a:t>Cultivating</a:t>
            </a:r>
          </a:p>
          <a:p>
            <a:pPr algn="ctr"/>
            <a:r>
              <a:rPr lang="en-US" sz="2000" i="1" dirty="0"/>
              <a:t>Shame</a:t>
            </a:r>
          </a:p>
          <a:p>
            <a:pPr algn="ctr"/>
            <a:r>
              <a:rPr lang="en-US" sz="2000" i="1" dirty="0"/>
              <a:t>Comparison</a:t>
            </a:r>
          </a:p>
          <a:p>
            <a:pPr algn="ctr"/>
            <a:r>
              <a:rPr lang="en-US" sz="2000" i="1" dirty="0"/>
              <a:t>Disengagement</a:t>
            </a:r>
          </a:p>
          <a:p>
            <a:pPr algn="ctr">
              <a:lnSpc>
                <a:spcPct val="80000"/>
              </a:lnSpc>
            </a:pPr>
            <a:endParaRPr lang="en-US" altLang="en-US" sz="2000" dirty="0">
              <a:solidFill>
                <a:srgbClr val="002060"/>
              </a:solidFill>
              <a:latin typeface="Segoe Script" panose="020B0504020000000003" pitchFamily="34" charset="0"/>
            </a:endParaRPr>
          </a:p>
        </p:txBody>
      </p:sp>
    </p:spTree>
    <p:extLst>
      <p:ext uri="{BB962C8B-B14F-4D97-AF65-F5344CB8AC3E}">
        <p14:creationId xmlns:p14="http://schemas.microsoft.com/office/powerpoint/2010/main" val="97577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P spid="23" grpId="0" animBg="1"/>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470664" y="832897"/>
            <a:ext cx="7848601" cy="815849"/>
          </a:xfrm>
        </p:spPr>
        <p:txBody>
          <a:bodyPr>
            <a:noAutofit/>
          </a:bodyPr>
          <a:lstStyle/>
          <a:p>
            <a:r>
              <a:rPr lang="en-US" sz="4000" b="1" dirty="0">
                <a:latin typeface="Garamond" panose="02020404030301010803" pitchFamily="18" charset="0"/>
              </a:rPr>
              <a:t>Guide for Constructive Listening</a:t>
            </a:r>
          </a:p>
        </p:txBody>
      </p:sp>
      <p:sp>
        <p:nvSpPr>
          <p:cNvPr id="15" name="Content Placeholder 2"/>
          <p:cNvSpPr>
            <a:spLocks noGrp="1"/>
          </p:cNvSpPr>
          <p:nvPr>
            <p:ph idx="1"/>
          </p:nvPr>
        </p:nvSpPr>
        <p:spPr>
          <a:xfrm>
            <a:off x="2971800" y="2057400"/>
            <a:ext cx="6629400" cy="3886200"/>
          </a:xfrm>
        </p:spPr>
        <p:txBody>
          <a:bodyPr>
            <a:normAutofit/>
          </a:bodyPr>
          <a:lstStyle/>
          <a:p>
            <a:pPr>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Each person is given equal time to talk. </a:t>
            </a:r>
            <a:br>
              <a:rPr lang="en-US" sz="2400" dirty="0">
                <a:latin typeface="Times New Roman" panose="02020603050405020304" pitchFamily="18" charset="0"/>
                <a:cs typeface="Times New Roman" panose="02020603050405020304" pitchFamily="18" charset="0"/>
              </a:rPr>
            </a:br>
            <a:endParaRPr lang="en-US" sz="9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The listener(s) does not interpret, paraphrase, analyze, give advice, or break in with a personal story. </a:t>
            </a:r>
          </a:p>
          <a:p>
            <a:pPr>
              <a:buFont typeface="Wingdings" panose="05000000000000000000" pitchFamily="2" charset="2"/>
              <a:buChar char="§"/>
              <a:defRPr/>
            </a:pPr>
            <a:endParaRPr lang="en-US" sz="9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Confidentiality is maintained. </a:t>
            </a:r>
          </a:p>
          <a:p>
            <a:pPr>
              <a:buFont typeface="Wingdings" panose="05000000000000000000" pitchFamily="2" charset="2"/>
              <a:buChar char="§"/>
              <a:defRPr/>
            </a:pPr>
            <a:endParaRPr lang="en-US" sz="9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defRPr/>
            </a:pPr>
            <a:r>
              <a:rPr lang="en-US" sz="2400" dirty="0">
                <a:latin typeface="Times New Roman" panose="02020603050405020304" pitchFamily="18" charset="0"/>
                <a:cs typeface="Times New Roman" panose="02020603050405020304" pitchFamily="18" charset="0"/>
              </a:rPr>
              <a:t>The talker is not to criticize or complain about the listener or about mutual colleagues in her/his turn.</a:t>
            </a:r>
          </a:p>
          <a:p>
            <a:pPr>
              <a:buFontTx/>
              <a:buNone/>
              <a:defRPr/>
            </a:pPr>
            <a:endParaRPr lang="en-US" dirty="0"/>
          </a:p>
        </p:txBody>
      </p:sp>
    </p:spTree>
    <p:extLst>
      <p:ext uri="{BB962C8B-B14F-4D97-AF65-F5344CB8AC3E}">
        <p14:creationId xmlns:p14="http://schemas.microsoft.com/office/powerpoint/2010/main" val="3071907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236190" y="844139"/>
            <a:ext cx="6934200" cy="815849"/>
          </a:xfrm>
        </p:spPr>
        <p:txBody>
          <a:bodyPr>
            <a:noAutofit/>
          </a:bodyPr>
          <a:lstStyle/>
          <a:p>
            <a:r>
              <a:rPr lang="en-US" sz="4000" b="1" dirty="0">
                <a:latin typeface="Garamond" panose="02020404030301010803" pitchFamily="18" charset="0"/>
                <a:cs typeface="Times New Roman" panose="02020603050405020304" pitchFamily="18" charset="0"/>
              </a:rPr>
              <a:t>Personal Experience Panel</a:t>
            </a:r>
          </a:p>
        </p:txBody>
      </p:sp>
      <p:sp>
        <p:nvSpPr>
          <p:cNvPr id="13" name="Content Placeholder 2"/>
          <p:cNvSpPr>
            <a:spLocks noGrp="1"/>
          </p:cNvSpPr>
          <p:nvPr>
            <p:ph idx="1"/>
          </p:nvPr>
        </p:nvSpPr>
        <p:spPr>
          <a:xfrm>
            <a:off x="2476499" y="2165928"/>
            <a:ext cx="7315200" cy="3352800"/>
          </a:xfrm>
        </p:spPr>
        <p:txBody>
          <a:bodyPr>
            <a:normAutofit/>
          </a:bodyPr>
          <a:lstStyle/>
          <a:p>
            <a:pPr marL="52388" indent="-7938" algn="ctr">
              <a:buNone/>
            </a:pPr>
            <a:r>
              <a:rPr lang="en-US" sz="2400" i="1" dirty="0" smtClean="0"/>
              <a:t>How </a:t>
            </a:r>
            <a:r>
              <a:rPr lang="en-US" sz="2400" i="1" dirty="0"/>
              <a:t>do my early life experiences with oppression influence me as a leader today?</a:t>
            </a:r>
          </a:p>
          <a:p>
            <a:pPr marL="44450" indent="0">
              <a:buNone/>
            </a:pPr>
            <a:endParaRPr lang="en-US" sz="1200" i="1" dirty="0"/>
          </a:p>
          <a:p>
            <a:pPr marL="911225">
              <a:buFont typeface="Wingdings" panose="05000000000000000000" pitchFamily="2" charset="2"/>
              <a:buChar char="§"/>
            </a:pPr>
            <a:r>
              <a:rPr lang="en-US" sz="2200" dirty="0"/>
              <a:t>Panel Question (4 min per panelist</a:t>
            </a:r>
            <a:r>
              <a:rPr lang="en-US" sz="2200" dirty="0" smtClean="0"/>
              <a:t>)</a:t>
            </a:r>
            <a:r>
              <a:rPr lang="en-US" sz="2200" dirty="0"/>
              <a:t/>
            </a:r>
            <a:br>
              <a:rPr lang="en-US" sz="2200" dirty="0"/>
            </a:br>
            <a:endParaRPr lang="en-US" sz="500" dirty="0"/>
          </a:p>
          <a:p>
            <a:pPr marL="911225">
              <a:buFont typeface="Wingdings" panose="05000000000000000000" pitchFamily="2" charset="2"/>
              <a:buChar char="§"/>
            </a:pPr>
            <a:r>
              <a:rPr lang="en-US" sz="2200" dirty="0"/>
              <a:t>Pair Share: How were you impacted by what you heard? (2 min per person)</a:t>
            </a:r>
            <a:br>
              <a:rPr lang="en-US" sz="2200" dirty="0"/>
            </a:br>
            <a:endParaRPr lang="en-US" sz="500" dirty="0"/>
          </a:p>
          <a:p>
            <a:pPr marL="911225">
              <a:buFont typeface="Wingdings" panose="05000000000000000000" pitchFamily="2" charset="2"/>
              <a:buChar char="§"/>
            </a:pPr>
            <a:r>
              <a:rPr lang="en-US" sz="2200" dirty="0"/>
              <a:t>Groups of 4 (4 min per person)</a:t>
            </a:r>
            <a:endParaRPr lang="en-US" sz="2200" dirty="0">
              <a:solidFill>
                <a:srgbClr val="FF0000"/>
              </a:solidFill>
            </a:endParaRPr>
          </a:p>
        </p:txBody>
      </p:sp>
    </p:spTree>
    <p:extLst>
      <p:ext uri="{BB962C8B-B14F-4D97-AF65-F5344CB8AC3E}">
        <p14:creationId xmlns:p14="http://schemas.microsoft.com/office/powerpoint/2010/main" val="343199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Kickoff Retreat Goals</a:t>
            </a:r>
            <a:endParaRPr lang="en-US" dirty="0"/>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t="5800" b="10426"/>
          <a:stretch/>
        </p:blipFill>
        <p:spPr bwMode="auto">
          <a:xfrm>
            <a:off x="1338785" y="2274438"/>
            <a:ext cx="2967426" cy="2278900"/>
          </a:xfrm>
          <a:prstGeom prst="rect">
            <a:avLst/>
          </a:prstGeom>
          <a:noFill/>
          <a:ln>
            <a:noFill/>
          </a:ln>
          <a:extLst>
            <a:ext uri="{53640926-AAD7-44D8-BBD7-CCE9431645EC}">
              <a14:shadowObscured xmlns:a14="http://schemas.microsoft.com/office/drawing/2010/main"/>
            </a:ext>
          </a:extLst>
        </p:spPr>
      </p:pic>
      <p:pic>
        <p:nvPicPr>
          <p:cNvPr id="2056" name="Picture 8" descr="Image result for individual and collective journe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413" y="2674821"/>
            <a:ext cx="3681894" cy="18785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awareness of oppre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3007" y="2348872"/>
            <a:ext cx="3026781" cy="20178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26990" y="5124453"/>
            <a:ext cx="1591016" cy="646331"/>
          </a:xfrm>
          <a:prstGeom prst="rect">
            <a:avLst/>
          </a:prstGeom>
          <a:noFill/>
        </p:spPr>
        <p:txBody>
          <a:bodyPr wrap="square" rtlCol="0">
            <a:spAutoFit/>
          </a:bodyPr>
          <a:lstStyle/>
          <a:p>
            <a:pPr algn="ctr"/>
            <a:r>
              <a:rPr lang="en-US" dirty="0" smtClean="0"/>
              <a:t>Build the HIVE Community</a:t>
            </a:r>
            <a:endParaRPr lang="en-US" dirty="0"/>
          </a:p>
        </p:txBody>
      </p:sp>
      <p:sp>
        <p:nvSpPr>
          <p:cNvPr id="14" name="TextBox 13"/>
          <p:cNvSpPr txBox="1"/>
          <p:nvPr/>
        </p:nvSpPr>
        <p:spPr>
          <a:xfrm>
            <a:off x="4995547" y="5104037"/>
            <a:ext cx="2163103" cy="646331"/>
          </a:xfrm>
          <a:prstGeom prst="rect">
            <a:avLst/>
          </a:prstGeom>
          <a:noFill/>
        </p:spPr>
        <p:txBody>
          <a:bodyPr wrap="square" rtlCol="0">
            <a:spAutoFit/>
          </a:bodyPr>
          <a:lstStyle/>
          <a:p>
            <a:pPr algn="ctr"/>
            <a:r>
              <a:rPr lang="en-US" dirty="0" smtClean="0"/>
              <a:t>Reflect on Leadership Journeys</a:t>
            </a:r>
            <a:endParaRPr lang="en-US" dirty="0"/>
          </a:p>
        </p:txBody>
      </p:sp>
      <p:sp>
        <p:nvSpPr>
          <p:cNvPr id="15" name="TextBox 14"/>
          <p:cNvSpPr txBox="1"/>
          <p:nvPr/>
        </p:nvSpPr>
        <p:spPr>
          <a:xfrm>
            <a:off x="8536191" y="4980186"/>
            <a:ext cx="2163103" cy="923330"/>
          </a:xfrm>
          <a:prstGeom prst="rect">
            <a:avLst/>
          </a:prstGeom>
          <a:noFill/>
        </p:spPr>
        <p:txBody>
          <a:bodyPr wrap="square" rtlCol="0">
            <a:spAutoFit/>
          </a:bodyPr>
          <a:lstStyle/>
          <a:p>
            <a:pPr algn="ctr"/>
            <a:r>
              <a:rPr lang="en-US" dirty="0" smtClean="0"/>
              <a:t>Deepen awareness of impacts of oppression</a:t>
            </a:r>
            <a:endParaRPr lang="en-US" dirty="0"/>
          </a:p>
        </p:txBody>
      </p:sp>
    </p:spTree>
    <p:extLst>
      <p:ext uri="{BB962C8B-B14F-4D97-AF65-F5344CB8AC3E}">
        <p14:creationId xmlns:p14="http://schemas.microsoft.com/office/powerpoint/2010/main" val="2777579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US" sz="1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4545826"/>
              </p:ext>
            </p:extLst>
          </p:nvPr>
        </p:nvGraphicFramePr>
        <p:xfrm>
          <a:off x="4422174" y="1654824"/>
          <a:ext cx="3700334" cy="4325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1024059" y="1641311"/>
            <a:ext cx="2961899" cy="3556611"/>
          </a:xfrm>
          <a:prstGeom prst="rect">
            <a:avLst/>
          </a:prstGeom>
        </p:spPr>
      </p:pic>
      <p:sp>
        <p:nvSpPr>
          <p:cNvPr id="10" name="TextBox 9"/>
          <p:cNvSpPr txBox="1"/>
          <p:nvPr/>
        </p:nvSpPr>
        <p:spPr>
          <a:xfrm>
            <a:off x="7575142" y="1890207"/>
            <a:ext cx="1375968" cy="584775"/>
          </a:xfrm>
          <a:prstGeom prst="rect">
            <a:avLst/>
          </a:prstGeom>
          <a:noFill/>
        </p:spPr>
        <p:txBody>
          <a:bodyPr wrap="square" rtlCol="0">
            <a:spAutoFit/>
          </a:bodyPr>
          <a:lstStyle/>
          <a:p>
            <a:r>
              <a:rPr lang="en-US" sz="1600" dirty="0" smtClean="0"/>
              <a:t>Interactional style</a:t>
            </a:r>
            <a:endParaRPr lang="en-US" sz="1600" dirty="0"/>
          </a:p>
        </p:txBody>
      </p:sp>
      <p:sp>
        <p:nvSpPr>
          <p:cNvPr id="11" name="TextBox 10"/>
          <p:cNvSpPr txBox="1"/>
          <p:nvPr/>
        </p:nvSpPr>
        <p:spPr>
          <a:xfrm>
            <a:off x="8654722" y="3221841"/>
            <a:ext cx="2242340" cy="830997"/>
          </a:xfrm>
          <a:prstGeom prst="rect">
            <a:avLst/>
          </a:prstGeom>
          <a:noFill/>
        </p:spPr>
        <p:txBody>
          <a:bodyPr wrap="square" rtlCol="0">
            <a:spAutoFit/>
          </a:bodyPr>
          <a:lstStyle/>
          <a:p>
            <a:r>
              <a:rPr lang="en-US" sz="1600" dirty="0" smtClean="0"/>
              <a:t>Unearned benefits given to people who fit into a specific social group </a:t>
            </a:r>
            <a:endParaRPr lang="en-US" sz="1600" dirty="0"/>
          </a:p>
        </p:txBody>
      </p:sp>
      <p:sp>
        <p:nvSpPr>
          <p:cNvPr id="12" name="TextBox 11"/>
          <p:cNvSpPr txBox="1"/>
          <p:nvPr/>
        </p:nvSpPr>
        <p:spPr>
          <a:xfrm>
            <a:off x="8263126" y="4799697"/>
            <a:ext cx="1880474" cy="830997"/>
          </a:xfrm>
          <a:prstGeom prst="rect">
            <a:avLst/>
          </a:prstGeom>
          <a:noFill/>
        </p:spPr>
        <p:txBody>
          <a:bodyPr wrap="square" rtlCol="0">
            <a:spAutoFit/>
          </a:bodyPr>
          <a:lstStyle/>
          <a:p>
            <a:r>
              <a:rPr lang="en-US" sz="1600" dirty="0" smtClean="0"/>
              <a:t>Inner Power, Power to, Power with, Empowerment</a:t>
            </a:r>
            <a:endParaRPr lang="en-US" sz="1600" dirty="0"/>
          </a:p>
        </p:txBody>
      </p:sp>
      <p:cxnSp>
        <p:nvCxnSpPr>
          <p:cNvPr id="14" name="Straight Connector 13"/>
          <p:cNvCxnSpPr/>
          <p:nvPr/>
        </p:nvCxnSpPr>
        <p:spPr>
          <a:xfrm flipV="1">
            <a:off x="6701182" y="2116272"/>
            <a:ext cx="860306" cy="412823"/>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837318" y="3419617"/>
            <a:ext cx="1699491" cy="251548"/>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endCxn id="12" idx="1"/>
          </p:cNvCxnSpPr>
          <p:nvPr/>
        </p:nvCxnSpPr>
        <p:spPr>
          <a:xfrm>
            <a:off x="6606411" y="4218518"/>
            <a:ext cx="1656715" cy="996678"/>
          </a:xfrm>
          <a:prstGeom prst="line">
            <a:avLst/>
          </a:prstGeom>
        </p:spPr>
        <p:style>
          <a:lnRef idx="1">
            <a:schemeClr val="dk1"/>
          </a:lnRef>
          <a:fillRef idx="0">
            <a:schemeClr val="dk1"/>
          </a:fillRef>
          <a:effectRef idx="0">
            <a:schemeClr val="dk1"/>
          </a:effectRef>
          <a:fontRef idx="minor">
            <a:schemeClr val="tx1"/>
          </a:fontRef>
        </p:style>
      </p:cxnSp>
      <p:sp>
        <p:nvSpPr>
          <p:cNvPr id="19" name="Rectangle 18"/>
          <p:cNvSpPr/>
          <p:nvPr/>
        </p:nvSpPr>
        <p:spPr>
          <a:xfrm>
            <a:off x="5903110" y="6494858"/>
            <a:ext cx="6096000" cy="261610"/>
          </a:xfrm>
          <a:prstGeom prst="rect">
            <a:avLst/>
          </a:prstGeom>
        </p:spPr>
        <p:txBody>
          <a:bodyPr>
            <a:spAutoFit/>
          </a:bodyPr>
          <a:lstStyle/>
          <a:p>
            <a:r>
              <a:rPr lang="en-US" sz="1100" dirty="0"/>
              <a:t> (adapted from </a:t>
            </a:r>
            <a:r>
              <a:rPr lang="en-US" sz="1100" i="1" dirty="0"/>
              <a:t>Beyond Inclusion, Beyond Empowerment </a:t>
            </a:r>
            <a:r>
              <a:rPr lang="en-US" sz="1100" dirty="0"/>
              <a:t>by Leticia Nieto and Margot F. Boyer)</a:t>
            </a:r>
          </a:p>
        </p:txBody>
      </p:sp>
    </p:spTree>
    <p:extLst>
      <p:ext uri="{BB962C8B-B14F-4D97-AF65-F5344CB8AC3E}">
        <p14:creationId xmlns:p14="http://schemas.microsoft.com/office/powerpoint/2010/main" val="1259078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Journey to Liberation</a:t>
            </a:r>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953404609"/>
              </p:ext>
            </p:extLst>
          </p:nvPr>
        </p:nvGraphicFramePr>
        <p:xfrm>
          <a:off x="2362645" y="3039528"/>
          <a:ext cx="1504290" cy="2341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869712" y="4841331"/>
            <a:ext cx="1880474" cy="584775"/>
          </a:xfrm>
          <a:prstGeom prst="rect">
            <a:avLst/>
          </a:prstGeom>
          <a:noFill/>
        </p:spPr>
        <p:txBody>
          <a:bodyPr wrap="square" rtlCol="0">
            <a:spAutoFit/>
          </a:bodyPr>
          <a:lstStyle/>
          <a:p>
            <a:r>
              <a:rPr lang="en-US" sz="1600" b="1" dirty="0" smtClean="0"/>
              <a:t>Personal Power: </a:t>
            </a:r>
            <a:r>
              <a:rPr lang="en-US" sz="1600" dirty="0" smtClean="0"/>
              <a:t>Agency/Ability</a:t>
            </a:r>
            <a:endParaRPr lang="en-US" sz="1600" dirty="0"/>
          </a:p>
        </p:txBody>
      </p:sp>
      <p:cxnSp>
        <p:nvCxnSpPr>
          <p:cNvPr id="7" name="Straight Connector 6"/>
          <p:cNvCxnSpPr/>
          <p:nvPr/>
        </p:nvCxnSpPr>
        <p:spPr>
          <a:xfrm>
            <a:off x="3884476" y="4431169"/>
            <a:ext cx="889543" cy="44063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3884476" y="3975511"/>
            <a:ext cx="1293580" cy="182448"/>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178056" y="3552656"/>
            <a:ext cx="1880474" cy="830997"/>
          </a:xfrm>
          <a:prstGeom prst="rect">
            <a:avLst/>
          </a:prstGeom>
          <a:noFill/>
        </p:spPr>
        <p:txBody>
          <a:bodyPr wrap="square" rtlCol="0">
            <a:spAutoFit/>
          </a:bodyPr>
          <a:lstStyle/>
          <a:p>
            <a:r>
              <a:rPr lang="en-US" sz="1600" b="1" dirty="0" smtClean="0"/>
              <a:t>Social Power: </a:t>
            </a:r>
            <a:r>
              <a:rPr lang="en-US" sz="1600" dirty="0" smtClean="0"/>
              <a:t>Relational, Inter- and Intra-group</a:t>
            </a:r>
            <a:endParaRPr lang="en-US" sz="1600" dirty="0"/>
          </a:p>
        </p:txBody>
      </p:sp>
      <p:sp>
        <p:nvSpPr>
          <p:cNvPr id="16" name="TextBox 15"/>
          <p:cNvSpPr txBox="1"/>
          <p:nvPr/>
        </p:nvSpPr>
        <p:spPr>
          <a:xfrm>
            <a:off x="4455042" y="2487426"/>
            <a:ext cx="1880474" cy="830997"/>
          </a:xfrm>
          <a:prstGeom prst="rect">
            <a:avLst/>
          </a:prstGeom>
          <a:noFill/>
        </p:spPr>
        <p:txBody>
          <a:bodyPr wrap="square" rtlCol="0">
            <a:spAutoFit/>
          </a:bodyPr>
          <a:lstStyle/>
          <a:p>
            <a:r>
              <a:rPr lang="en-US" sz="1600" b="1" dirty="0" smtClean="0"/>
              <a:t>Structural Power: </a:t>
            </a:r>
            <a:r>
              <a:rPr lang="en-US" sz="1600" dirty="0" smtClean="0"/>
              <a:t>access, opportunity, authority</a:t>
            </a:r>
            <a:endParaRPr lang="en-US" sz="1600" dirty="0"/>
          </a:p>
        </p:txBody>
      </p:sp>
      <p:cxnSp>
        <p:nvCxnSpPr>
          <p:cNvPr id="17" name="Straight Connector 16"/>
          <p:cNvCxnSpPr/>
          <p:nvPr/>
        </p:nvCxnSpPr>
        <p:spPr>
          <a:xfrm flipV="1">
            <a:off x="3545409" y="2890908"/>
            <a:ext cx="909633" cy="73953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1703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79357" y="-562634"/>
            <a:ext cx="7239000" cy="1450975"/>
          </a:xfrm>
        </p:spPr>
        <p:txBody>
          <a:bodyPr>
            <a:noAutofit/>
          </a:bodyPr>
          <a:lstStyle/>
          <a:p>
            <a:pPr algn="ctr"/>
            <a:r>
              <a:rPr lang="en-US" sz="3600" dirty="0" smtClean="0"/>
              <a:t>Developmental Strategy for Liberation</a:t>
            </a:r>
            <a:br>
              <a:rPr lang="en-US" sz="3600" dirty="0" smtClean="0"/>
            </a:br>
            <a:r>
              <a:rPr lang="en-US" sz="1000" dirty="0" smtClean="0"/>
              <a:t>(adapted from Leticia Nieto)</a:t>
            </a:r>
            <a:endParaRPr lang="en-US" sz="1000" dirty="0"/>
          </a:p>
        </p:txBody>
      </p:sp>
      <p:graphicFrame>
        <p:nvGraphicFramePr>
          <p:cNvPr id="12" name="Diagram 11"/>
          <p:cNvGraphicFramePr/>
          <p:nvPr>
            <p:extLst>
              <p:ext uri="{D42A27DB-BD31-4B8C-83A1-F6EECF244321}">
                <p14:modId xmlns:p14="http://schemas.microsoft.com/office/powerpoint/2010/main" val="3975982461"/>
              </p:ext>
            </p:extLst>
          </p:nvPr>
        </p:nvGraphicFramePr>
        <p:xfrm>
          <a:off x="3048507" y="1313451"/>
          <a:ext cx="6326420" cy="492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descr="http://combiboilersleeds.com/images/questioning/questioning-6.jpg"/>
          <p:cNvPicPr/>
          <p:nvPr/>
        </p:nvPicPr>
        <p:blipFill>
          <a:blip r:embed="rId7" cstate="print">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632856" y="4485863"/>
            <a:ext cx="1586111" cy="1248675"/>
          </a:xfrm>
          <a:prstGeom prst="ellipse">
            <a:avLst/>
          </a:prstGeom>
          <a:ln>
            <a:noFill/>
          </a:ln>
          <a:effectLst>
            <a:softEdge rad="112500"/>
          </a:effectLst>
        </p:spPr>
      </p:pic>
      <p:pic>
        <p:nvPicPr>
          <p:cNvPr id="15" name="Picture 14" descr="Image result for burning comet"/>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4661521">
            <a:off x="2781436" y="2847596"/>
            <a:ext cx="2389683" cy="1919971"/>
          </a:xfrm>
          <a:prstGeom prst="ellipse">
            <a:avLst/>
          </a:prstGeom>
          <a:ln>
            <a:noFill/>
          </a:ln>
          <a:effectLst>
            <a:softEdge rad="112500"/>
          </a:effectLst>
        </p:spPr>
      </p:pic>
      <p:pic>
        <p:nvPicPr>
          <p:cNvPr id="16" name="Picture 15" descr="Image result for strategy"/>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1524" y="2510380"/>
            <a:ext cx="1800225" cy="1041400"/>
          </a:xfrm>
          <a:prstGeom prst="ellipse">
            <a:avLst/>
          </a:prstGeom>
          <a:ln>
            <a:noFill/>
          </a:ln>
          <a:effectLst>
            <a:softEdge rad="112500"/>
          </a:effectLst>
        </p:spPr>
      </p:pic>
      <p:pic>
        <p:nvPicPr>
          <p:cNvPr id="17" name="Picture 16" descr="Image result for recentering practices"/>
          <p:cNvPicPr/>
          <p:nvPr/>
        </p:nvPicPr>
        <p:blipFill>
          <a:blip r:embed="rId11">
            <a:extLst>
              <a:ext uri="{28A0092B-C50C-407E-A947-70E740481C1C}">
                <a14:useLocalDpi xmlns:a14="http://schemas.microsoft.com/office/drawing/2010/main" val="0"/>
              </a:ext>
            </a:extLst>
          </a:blip>
          <a:srcRect/>
          <a:stretch>
            <a:fillRect/>
          </a:stretch>
        </p:blipFill>
        <p:spPr bwMode="auto">
          <a:xfrm>
            <a:off x="3997090" y="1370545"/>
            <a:ext cx="1543991" cy="1053678"/>
          </a:xfrm>
          <a:prstGeom prst="ellipse">
            <a:avLst/>
          </a:prstGeom>
          <a:ln>
            <a:noFill/>
          </a:ln>
          <a:effectLst>
            <a:softEdge rad="112500"/>
          </a:effectLst>
        </p:spPr>
      </p:pic>
      <p:sp>
        <p:nvSpPr>
          <p:cNvPr id="19" name="TextBox 18"/>
          <p:cNvSpPr txBox="1"/>
          <p:nvPr/>
        </p:nvSpPr>
        <p:spPr>
          <a:xfrm>
            <a:off x="492165" y="3712615"/>
            <a:ext cx="2492574" cy="523220"/>
          </a:xfrm>
          <a:prstGeom prst="rect">
            <a:avLst/>
          </a:prstGeom>
          <a:noFill/>
        </p:spPr>
        <p:txBody>
          <a:bodyPr wrap="square" rtlCol="0">
            <a:spAutoFit/>
          </a:bodyPr>
          <a:lstStyle/>
          <a:p>
            <a:pPr algn="ctr"/>
            <a:r>
              <a:rPr lang="en-US" sz="1400" b="1" i="1" dirty="0" smtClean="0">
                <a:solidFill>
                  <a:schemeClr val="accent4"/>
                </a:solidFill>
              </a:rPr>
              <a:t>Regular access to empowered, target-only spaces</a:t>
            </a:r>
            <a:endParaRPr lang="en-US" sz="1400" b="1" i="1" dirty="0">
              <a:solidFill>
                <a:schemeClr val="accent4"/>
              </a:solidFill>
            </a:endParaRPr>
          </a:p>
        </p:txBody>
      </p:sp>
      <p:sp>
        <p:nvSpPr>
          <p:cNvPr id="21" name="TextBox 20"/>
          <p:cNvSpPr txBox="1"/>
          <p:nvPr/>
        </p:nvSpPr>
        <p:spPr>
          <a:xfrm>
            <a:off x="2384307" y="981617"/>
            <a:ext cx="2492574" cy="523220"/>
          </a:xfrm>
          <a:prstGeom prst="rect">
            <a:avLst/>
          </a:prstGeom>
          <a:noFill/>
        </p:spPr>
        <p:txBody>
          <a:bodyPr wrap="square" rtlCol="0">
            <a:spAutoFit/>
          </a:bodyPr>
          <a:lstStyle/>
          <a:p>
            <a:pPr algn="ctr"/>
            <a:r>
              <a:rPr lang="en-US" sz="1400" i="1" dirty="0" smtClean="0"/>
              <a:t>New ways of being: habits, hearts, and minds</a:t>
            </a:r>
            <a:endParaRPr lang="en-US" sz="1400" i="1" dirty="0"/>
          </a:p>
        </p:txBody>
      </p:sp>
      <p:sp>
        <p:nvSpPr>
          <p:cNvPr id="22" name="TextBox 21"/>
          <p:cNvSpPr txBox="1"/>
          <p:nvPr/>
        </p:nvSpPr>
        <p:spPr>
          <a:xfrm>
            <a:off x="1856998" y="1593889"/>
            <a:ext cx="2492574" cy="307777"/>
          </a:xfrm>
          <a:prstGeom prst="rect">
            <a:avLst/>
          </a:prstGeom>
          <a:noFill/>
        </p:spPr>
        <p:txBody>
          <a:bodyPr wrap="square" rtlCol="0">
            <a:spAutoFit/>
          </a:bodyPr>
          <a:lstStyle/>
          <a:p>
            <a:pPr algn="ctr"/>
            <a:r>
              <a:rPr lang="en-US" sz="1400" i="1" dirty="0" smtClean="0"/>
              <a:t>Redefining who we are </a:t>
            </a:r>
            <a:endParaRPr lang="en-US" sz="1400" i="1" dirty="0"/>
          </a:p>
        </p:txBody>
      </p:sp>
      <p:sp>
        <p:nvSpPr>
          <p:cNvPr id="23" name="TextBox 22"/>
          <p:cNvSpPr txBox="1"/>
          <p:nvPr/>
        </p:nvSpPr>
        <p:spPr>
          <a:xfrm>
            <a:off x="2315515" y="2019608"/>
            <a:ext cx="2492574" cy="307777"/>
          </a:xfrm>
          <a:prstGeom prst="rect">
            <a:avLst/>
          </a:prstGeom>
          <a:noFill/>
        </p:spPr>
        <p:txBody>
          <a:bodyPr wrap="square" rtlCol="0">
            <a:spAutoFit/>
          </a:bodyPr>
          <a:lstStyle/>
          <a:p>
            <a:pPr algn="ctr"/>
            <a:r>
              <a:rPr lang="en-US" sz="1400" i="1" dirty="0" smtClean="0"/>
              <a:t>Building alliances</a:t>
            </a:r>
            <a:endParaRPr lang="en-US" sz="1400" i="1" dirty="0"/>
          </a:p>
        </p:txBody>
      </p:sp>
      <p:sp>
        <p:nvSpPr>
          <p:cNvPr id="24" name="TextBox 23"/>
          <p:cNvSpPr txBox="1"/>
          <p:nvPr/>
        </p:nvSpPr>
        <p:spPr>
          <a:xfrm>
            <a:off x="422631" y="4649156"/>
            <a:ext cx="3574459" cy="1055608"/>
          </a:xfrm>
          <a:prstGeom prst="round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i="1" dirty="0" err="1" smtClean="0"/>
              <a:t>Holarchical</a:t>
            </a:r>
            <a:r>
              <a:rPr lang="en-US" sz="1400" i="1" dirty="0" smtClean="0"/>
              <a:t> (these are skills, not stages)</a:t>
            </a:r>
          </a:p>
          <a:p>
            <a:pPr marL="285750" indent="-285750">
              <a:buFont typeface="Arial" panose="020B0604020202020204" pitchFamily="34" charset="0"/>
              <a:buChar char="•"/>
            </a:pPr>
            <a:r>
              <a:rPr lang="en-US" sz="1400" i="1" dirty="0" smtClean="0"/>
              <a:t>Moment-to-moment we don’t always use widest skill set we have access to</a:t>
            </a:r>
          </a:p>
          <a:p>
            <a:pPr marL="285750" indent="-285750">
              <a:buFont typeface="Arial" panose="020B0604020202020204" pitchFamily="34" charset="0"/>
              <a:buChar char="•"/>
            </a:pPr>
            <a:r>
              <a:rPr lang="en-US" sz="1400" i="1" dirty="0" smtClean="0"/>
              <a:t>A life-long task to strengthen our skills</a:t>
            </a:r>
            <a:endParaRPr lang="en-US" sz="1400" i="1" dirty="0"/>
          </a:p>
        </p:txBody>
      </p:sp>
      <p:sp>
        <p:nvSpPr>
          <p:cNvPr id="25" name="TextBox 24"/>
          <p:cNvSpPr txBox="1"/>
          <p:nvPr/>
        </p:nvSpPr>
        <p:spPr>
          <a:xfrm>
            <a:off x="8550024" y="2506630"/>
            <a:ext cx="2736665" cy="523220"/>
          </a:xfrm>
          <a:prstGeom prst="rect">
            <a:avLst/>
          </a:prstGeom>
          <a:noFill/>
        </p:spPr>
        <p:txBody>
          <a:bodyPr wrap="square" rtlCol="0">
            <a:spAutoFit/>
          </a:bodyPr>
          <a:lstStyle/>
          <a:p>
            <a:pPr algn="ctr"/>
            <a:r>
              <a:rPr lang="en-US" sz="1400" i="1" dirty="0" smtClean="0"/>
              <a:t>Acting vs. reacting; calibrating our investment, energy, and thought.</a:t>
            </a:r>
            <a:endParaRPr lang="en-US" sz="1400" i="1" dirty="0"/>
          </a:p>
        </p:txBody>
      </p:sp>
      <p:sp>
        <p:nvSpPr>
          <p:cNvPr id="27" name="Rectangle 26"/>
          <p:cNvSpPr/>
          <p:nvPr/>
        </p:nvSpPr>
        <p:spPr>
          <a:xfrm>
            <a:off x="5903110" y="6494858"/>
            <a:ext cx="6096000" cy="261610"/>
          </a:xfrm>
          <a:prstGeom prst="rect">
            <a:avLst/>
          </a:prstGeom>
        </p:spPr>
        <p:txBody>
          <a:bodyPr>
            <a:spAutoFit/>
          </a:bodyPr>
          <a:lstStyle/>
          <a:p>
            <a:r>
              <a:rPr lang="en-US" sz="1100" dirty="0"/>
              <a:t> (adapted from </a:t>
            </a:r>
            <a:r>
              <a:rPr lang="en-US" sz="1100" i="1" dirty="0"/>
              <a:t>Beyond Inclusion, Beyond Empowerment </a:t>
            </a:r>
            <a:r>
              <a:rPr lang="en-US" sz="1100" dirty="0"/>
              <a:t>by Leticia Nieto and Margot F. Boyer)</a:t>
            </a:r>
          </a:p>
        </p:txBody>
      </p:sp>
      <p:pic>
        <p:nvPicPr>
          <p:cNvPr id="2052" name="Picture 4" descr="Image result for musical not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56400" y="174127"/>
            <a:ext cx="3509477" cy="241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65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4E638F19-AFE7-4E66-BFEF-CB12BC13BE6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BB73D59D-079C-475E-BD13-69AE97DDB10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EE4224DB-42DD-4AAC-9391-4B8B4BB31B6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43123D36-DB7D-4994-AEC2-CBF52B46E31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7A2FDF50-9A45-4CD3-9EF3-FDFDE4F5960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rev="1"/>
        </p:bldSub>
      </p:bldGraphic>
      <p:bldP spid="19" grpId="0"/>
      <p:bldP spid="21" grpId="0"/>
      <p:bldP spid="22" grpId="0"/>
      <p:bldP spid="23" grpId="0"/>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Kickoff Retreat Agenda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84601419"/>
              </p:ext>
            </p:extLst>
          </p:nvPr>
        </p:nvGraphicFramePr>
        <p:xfrm>
          <a:off x="2540274" y="1881201"/>
          <a:ext cx="7658169" cy="4145280"/>
        </p:xfrm>
        <a:graphic>
          <a:graphicData uri="http://schemas.openxmlformats.org/drawingml/2006/table">
            <a:tbl>
              <a:tblPr firstRow="1" bandRow="1">
                <a:tableStyleId>{5C22544A-7EE6-4342-B048-85BDC9FD1C3A}</a:tableStyleId>
              </a:tblPr>
              <a:tblGrid>
                <a:gridCol w="2552723"/>
                <a:gridCol w="2552723"/>
                <a:gridCol w="2552723"/>
              </a:tblGrid>
              <a:tr h="370840">
                <a:tc>
                  <a:txBody>
                    <a:bodyPr/>
                    <a:lstStyle/>
                    <a:p>
                      <a:pPr algn="ctr"/>
                      <a:r>
                        <a:rPr lang="en-US" dirty="0" smtClean="0"/>
                        <a:t>Day 1:</a:t>
                      </a:r>
                      <a:r>
                        <a:rPr lang="en-US" baseline="0" dirty="0" smtClean="0"/>
                        <a:t> Jan 23</a:t>
                      </a:r>
                      <a:endParaRPr lang="en-US" dirty="0"/>
                    </a:p>
                  </a:txBody>
                  <a:tcPr/>
                </a:tc>
                <a:tc>
                  <a:txBody>
                    <a:bodyPr/>
                    <a:lstStyle/>
                    <a:p>
                      <a:pPr algn="ctr"/>
                      <a:r>
                        <a:rPr lang="en-US" dirty="0" smtClean="0"/>
                        <a:t>Day 2:</a:t>
                      </a:r>
                      <a:r>
                        <a:rPr lang="en-US" baseline="0" dirty="0" smtClean="0"/>
                        <a:t> Jan 24</a:t>
                      </a:r>
                      <a:endParaRPr lang="en-US" dirty="0"/>
                    </a:p>
                  </a:txBody>
                  <a:tcPr/>
                </a:tc>
                <a:tc>
                  <a:txBody>
                    <a:bodyPr/>
                    <a:lstStyle/>
                    <a:p>
                      <a:pPr algn="ctr"/>
                      <a:r>
                        <a:rPr lang="en-US" dirty="0" smtClean="0"/>
                        <a:t>Day 3: Jan 25</a:t>
                      </a:r>
                      <a:endParaRPr lang="en-US" dirty="0"/>
                    </a:p>
                  </a:txBody>
                  <a:tcPr/>
                </a:tc>
              </a:tr>
              <a:tr h="370840">
                <a:tc>
                  <a:txBody>
                    <a:bodyPr/>
                    <a:lstStyle/>
                    <a:p>
                      <a:r>
                        <a:rPr lang="en-US" dirty="0" smtClean="0"/>
                        <a:t>Welcome,</a:t>
                      </a:r>
                      <a:r>
                        <a:rPr lang="en-US" baseline="0" dirty="0" smtClean="0"/>
                        <a:t> Overview, Community Guidelines</a:t>
                      </a:r>
                      <a:endParaRPr lang="en-US" dirty="0"/>
                    </a:p>
                  </a:txBody>
                  <a:tcPr/>
                </a:tc>
                <a:tc>
                  <a:txBody>
                    <a:bodyPr/>
                    <a:lstStyle/>
                    <a:p>
                      <a:r>
                        <a:rPr lang="en-US" dirty="0" smtClean="0"/>
                        <a:t>Overview &amp; Check</a:t>
                      </a:r>
                      <a:r>
                        <a:rPr lang="en-US" baseline="0" dirty="0" smtClean="0"/>
                        <a:t>-in </a:t>
                      </a:r>
                      <a:endParaRPr lang="en-US" dirty="0"/>
                    </a:p>
                  </a:txBody>
                  <a:tcPr/>
                </a:tc>
                <a:tc>
                  <a:txBody>
                    <a:bodyPr/>
                    <a:lstStyle/>
                    <a:p>
                      <a:r>
                        <a:rPr lang="en-US" dirty="0" smtClean="0"/>
                        <a:t>Overview</a:t>
                      </a:r>
                      <a:endParaRPr lang="en-US" dirty="0"/>
                    </a:p>
                  </a:txBody>
                  <a:tcPr/>
                </a:tc>
              </a:tr>
              <a:tr h="370840">
                <a:tc>
                  <a:txBody>
                    <a:bodyPr/>
                    <a:lstStyle/>
                    <a:p>
                      <a:r>
                        <a:rPr lang="en-US" dirty="0" smtClean="0"/>
                        <a:t>Celebratory Lunch</a:t>
                      </a:r>
                      <a:endParaRPr lang="en-US" dirty="0"/>
                    </a:p>
                  </a:txBody>
                  <a:tcPr/>
                </a:tc>
                <a:tc>
                  <a:txBody>
                    <a:bodyPr/>
                    <a:lstStyle/>
                    <a:p>
                      <a:r>
                        <a:rPr lang="en-US" dirty="0" smtClean="0"/>
                        <a:t>Repro Leader</a:t>
                      </a:r>
                      <a:r>
                        <a:rPr lang="en-US" baseline="0" dirty="0" smtClean="0"/>
                        <a:t> Case Study</a:t>
                      </a:r>
                      <a:endParaRPr lang="en-US" dirty="0"/>
                    </a:p>
                  </a:txBody>
                  <a:tcPr/>
                </a:tc>
                <a:tc>
                  <a:txBody>
                    <a:bodyPr/>
                    <a:lstStyle/>
                    <a:p>
                      <a:r>
                        <a:rPr lang="en-US" dirty="0" smtClean="0"/>
                        <a:t>Check-in </a:t>
                      </a:r>
                      <a:endParaRPr lang="en-US" dirty="0"/>
                    </a:p>
                  </a:txBody>
                  <a:tcPr/>
                </a:tc>
              </a:tr>
              <a:tr h="370840">
                <a:tc>
                  <a:txBody>
                    <a:bodyPr/>
                    <a:lstStyle/>
                    <a:p>
                      <a:r>
                        <a:rPr lang="en-US" dirty="0" smtClean="0"/>
                        <a:t>The</a:t>
                      </a:r>
                      <a:r>
                        <a:rPr lang="en-US" baseline="0" dirty="0" smtClean="0"/>
                        <a:t> HIVE Program </a:t>
                      </a:r>
                      <a:endParaRPr lang="en-US" dirty="0"/>
                    </a:p>
                  </a:txBody>
                  <a:tcPr/>
                </a:tc>
                <a:tc>
                  <a:txBody>
                    <a:bodyPr/>
                    <a:lstStyle/>
                    <a:p>
                      <a:r>
                        <a:rPr lang="en-US" dirty="0" smtClean="0"/>
                        <a:t>Leadership Journeys</a:t>
                      </a:r>
                      <a:endParaRPr lang="en-US" dirty="0"/>
                    </a:p>
                  </a:txBody>
                  <a:tcPr/>
                </a:tc>
                <a:tc>
                  <a:txBody>
                    <a:bodyPr/>
                    <a:lstStyle/>
                    <a:p>
                      <a:r>
                        <a:rPr lang="en-US" dirty="0" smtClean="0"/>
                        <a:t>HIVE</a:t>
                      </a:r>
                      <a:r>
                        <a:rPr lang="en-US" baseline="0" dirty="0" smtClean="0"/>
                        <a:t> Strategy Studio </a:t>
                      </a:r>
                      <a:endParaRPr lang="en-US" dirty="0"/>
                    </a:p>
                  </a:txBody>
                  <a:tcPr/>
                </a:tc>
              </a:tr>
              <a:tr h="370840">
                <a:tc>
                  <a:txBody>
                    <a:bodyPr/>
                    <a:lstStyle/>
                    <a:p>
                      <a:r>
                        <a:rPr lang="en-US" dirty="0" smtClean="0"/>
                        <a:t>Community Builder </a:t>
                      </a:r>
                      <a:endParaRPr lang="en-US" dirty="0"/>
                    </a:p>
                  </a:txBody>
                  <a:tcPr/>
                </a:tc>
                <a:tc>
                  <a:txBody>
                    <a:bodyPr/>
                    <a:lstStyle/>
                    <a:p>
                      <a:r>
                        <a:rPr lang="en-US" dirty="0" smtClean="0"/>
                        <a:t>Physical Activity</a:t>
                      </a:r>
                      <a:endParaRPr lang="en-US" dirty="0"/>
                    </a:p>
                  </a:txBody>
                  <a:tcPr/>
                </a:tc>
                <a:tc>
                  <a:txBody>
                    <a:bodyPr/>
                    <a:lstStyle/>
                    <a:p>
                      <a:r>
                        <a:rPr lang="en-US" dirty="0" smtClean="0"/>
                        <a:t>Purpose &amp; Values</a:t>
                      </a:r>
                      <a:r>
                        <a:rPr lang="en-US" baseline="0" dirty="0" smtClean="0"/>
                        <a:t> Reflection </a:t>
                      </a:r>
                      <a:endParaRPr lang="en-US" dirty="0"/>
                    </a:p>
                  </a:txBody>
                  <a:tcPr/>
                </a:tc>
              </a:tr>
              <a:tr h="370840">
                <a:tc>
                  <a:txBody>
                    <a:bodyPr/>
                    <a:lstStyle/>
                    <a:p>
                      <a:r>
                        <a:rPr lang="en-US" dirty="0" smtClean="0"/>
                        <a:t>Stories</a:t>
                      </a:r>
                      <a:r>
                        <a:rPr lang="en-US" baseline="0" dirty="0" smtClean="0"/>
                        <a:t> of Inspiration </a:t>
                      </a:r>
                      <a:endParaRPr lang="en-US" dirty="0"/>
                    </a:p>
                  </a:txBody>
                  <a:tcPr/>
                </a:tc>
                <a:tc>
                  <a:txBody>
                    <a:bodyPr/>
                    <a:lstStyle/>
                    <a:p>
                      <a:r>
                        <a:rPr lang="en-US" dirty="0" smtClean="0"/>
                        <a:t>Cycle</a:t>
                      </a:r>
                      <a:r>
                        <a:rPr lang="en-US" baseline="0" dirty="0" smtClean="0"/>
                        <a:t> of Oppression </a:t>
                      </a:r>
                      <a:endParaRPr lang="en-US" dirty="0"/>
                    </a:p>
                  </a:txBody>
                  <a:tcPr/>
                </a:tc>
                <a:tc>
                  <a:txBody>
                    <a:bodyPr/>
                    <a:lstStyle/>
                    <a:p>
                      <a:r>
                        <a:rPr lang="en-US" dirty="0" smtClean="0"/>
                        <a:t>What’s next?</a:t>
                      </a:r>
                      <a:endParaRPr lang="en-US" dirty="0"/>
                    </a:p>
                  </a:txBody>
                  <a:tcPr/>
                </a:tc>
              </a:tr>
              <a:tr h="370840">
                <a:tc>
                  <a:txBody>
                    <a:bodyPr/>
                    <a:lstStyle/>
                    <a:p>
                      <a:r>
                        <a:rPr lang="en-US" dirty="0" smtClean="0"/>
                        <a:t>What makes a leader?</a:t>
                      </a:r>
                      <a:endParaRPr lang="en-US" dirty="0"/>
                    </a:p>
                  </a:txBody>
                  <a:tcPr/>
                </a:tc>
                <a:tc>
                  <a:txBody>
                    <a:bodyPr/>
                    <a:lstStyle/>
                    <a:p>
                      <a:r>
                        <a:rPr lang="en-US" dirty="0" smtClean="0"/>
                        <a:t>Developmental Strategy</a:t>
                      </a:r>
                      <a:r>
                        <a:rPr lang="en-US" baseline="0" dirty="0" smtClean="0"/>
                        <a:t> for Liberation </a:t>
                      </a:r>
                      <a:endParaRPr lang="en-US" dirty="0"/>
                    </a:p>
                  </a:txBody>
                  <a:tcPr/>
                </a:tc>
                <a:tc>
                  <a:txBody>
                    <a:bodyPr/>
                    <a:lstStyle/>
                    <a:p>
                      <a:r>
                        <a:rPr lang="en-US" dirty="0" smtClean="0"/>
                        <a:t>Closing Circle</a:t>
                      </a:r>
                      <a:endParaRPr lang="en-US" dirty="0"/>
                    </a:p>
                  </a:txBody>
                  <a:tcPr/>
                </a:tc>
              </a:tr>
              <a:tr h="370840">
                <a:tc>
                  <a:txBody>
                    <a:bodyPr/>
                    <a:lstStyle/>
                    <a:p>
                      <a:r>
                        <a:rPr lang="en-US" dirty="0" smtClean="0"/>
                        <a:t>Walk &amp; Talk</a:t>
                      </a:r>
                      <a:endParaRPr lang="en-US" dirty="0"/>
                    </a:p>
                  </a:txBody>
                  <a:tcPr/>
                </a:tc>
                <a:tc>
                  <a:txBody>
                    <a:bodyPr/>
                    <a:lstStyle/>
                    <a:p>
                      <a:r>
                        <a:rPr lang="en-US" dirty="0" smtClean="0"/>
                        <a:t>Closing Reflections</a:t>
                      </a:r>
                      <a:endParaRPr lang="en-US" dirty="0"/>
                    </a:p>
                  </a:txBody>
                  <a:tcPr/>
                </a:tc>
                <a:tc>
                  <a:txBody>
                    <a:bodyPr/>
                    <a:lstStyle/>
                    <a:p>
                      <a:endParaRPr lang="en-US" dirty="0"/>
                    </a:p>
                  </a:txBody>
                  <a:tcPr/>
                </a:tc>
              </a:tr>
              <a:tr h="370840">
                <a:tc>
                  <a:txBody>
                    <a:bodyPr/>
                    <a:lstStyle/>
                    <a:p>
                      <a:r>
                        <a:rPr lang="en-US" dirty="0" smtClean="0"/>
                        <a:t>Closing Reflections</a:t>
                      </a:r>
                      <a:endParaRPr lang="en-US" dirty="0"/>
                    </a:p>
                  </a:txBody>
                  <a:tcPr/>
                </a:tc>
                <a:tc>
                  <a:txBody>
                    <a:bodyPr/>
                    <a:lstStyle/>
                    <a:p>
                      <a:r>
                        <a:rPr lang="en-US" i="1" dirty="0" smtClean="0"/>
                        <a:t>Informal</a:t>
                      </a:r>
                      <a:r>
                        <a:rPr lang="en-US" i="1" baseline="0" dirty="0" smtClean="0"/>
                        <a:t> </a:t>
                      </a:r>
                      <a:r>
                        <a:rPr lang="en-US" i="1" baseline="0" dirty="0" err="1" smtClean="0"/>
                        <a:t>Commuity</a:t>
                      </a:r>
                      <a:r>
                        <a:rPr lang="en-US" i="1" baseline="0" dirty="0" smtClean="0"/>
                        <a:t> Time</a:t>
                      </a:r>
                      <a:endParaRPr lang="en-US" i="1"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09757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826" y="282762"/>
            <a:ext cx="10058400" cy="1450757"/>
          </a:xfrm>
        </p:spPr>
        <p:txBody>
          <a:bodyPr>
            <a:normAutofit/>
          </a:bodyPr>
          <a:lstStyle/>
          <a:p>
            <a:pPr algn="ctr"/>
            <a:r>
              <a:rPr lang="en-US" sz="4000" b="1" dirty="0" smtClean="0"/>
              <a:t>Community Guidelines</a:t>
            </a:r>
            <a:endParaRPr lang="en-US" sz="4000" b="1" dirty="0"/>
          </a:p>
        </p:txBody>
      </p:sp>
      <p:sp>
        <p:nvSpPr>
          <p:cNvPr id="3" name="Content Placeholder 2"/>
          <p:cNvSpPr>
            <a:spLocks noGrp="1"/>
          </p:cNvSpPr>
          <p:nvPr>
            <p:ph idx="1"/>
          </p:nvPr>
        </p:nvSpPr>
        <p:spPr>
          <a:xfrm>
            <a:off x="2248399" y="1809038"/>
            <a:ext cx="3935425" cy="3721339"/>
          </a:xfrm>
        </p:spPr>
        <p:txBody>
          <a:bodyPr>
            <a:normAutofit fontScale="92500" lnSpcReduction="10000"/>
          </a:bodyPr>
          <a:lstStyle/>
          <a:p>
            <a:pPr marL="0" indent="0">
              <a:buNone/>
            </a:pPr>
            <a:endParaRPr lang="en-US" b="1" dirty="0" smtClean="0"/>
          </a:p>
          <a:p>
            <a:pPr marL="457200" indent="-457200">
              <a:buFont typeface="+mj-lt"/>
              <a:buAutoNum type="arabicPeriod"/>
            </a:pPr>
            <a:r>
              <a:rPr lang="en-US" b="1" dirty="0" smtClean="0"/>
              <a:t>Show up</a:t>
            </a:r>
          </a:p>
          <a:p>
            <a:pPr marL="457200" indent="-457200">
              <a:buFont typeface="+mj-lt"/>
              <a:buAutoNum type="arabicPeriod"/>
            </a:pPr>
            <a:r>
              <a:rPr lang="en-US" b="1" dirty="0" smtClean="0"/>
              <a:t>Trust the process</a:t>
            </a:r>
          </a:p>
          <a:p>
            <a:pPr marL="457200" indent="-457200">
              <a:buFont typeface="+mj-lt"/>
              <a:buAutoNum type="arabicPeriod"/>
            </a:pPr>
            <a:r>
              <a:rPr lang="en-US" b="1" dirty="0" smtClean="0"/>
              <a:t>Step up/step back </a:t>
            </a:r>
          </a:p>
          <a:p>
            <a:pPr marL="457200" indent="-457200">
              <a:buFont typeface="+mj-lt"/>
              <a:buAutoNum type="arabicPeriod"/>
            </a:pPr>
            <a:r>
              <a:rPr lang="en-US" b="1" dirty="0" smtClean="0"/>
              <a:t>Bring heart, not just mind</a:t>
            </a:r>
          </a:p>
          <a:p>
            <a:pPr marL="457200" indent="-457200">
              <a:buFont typeface="+mj-lt"/>
              <a:buAutoNum type="arabicPeriod"/>
            </a:pPr>
            <a:r>
              <a:rPr lang="en-US" b="1" dirty="0"/>
              <a:t>R</a:t>
            </a:r>
            <a:r>
              <a:rPr lang="en-US" b="1" dirty="0" smtClean="0"/>
              <a:t>elaxed rigor</a:t>
            </a:r>
          </a:p>
          <a:p>
            <a:pPr marL="457200" indent="-457200">
              <a:buFont typeface="+mj-lt"/>
              <a:buAutoNum type="arabicPeriod"/>
            </a:pPr>
            <a:r>
              <a:rPr lang="en-US" b="1" dirty="0" smtClean="0"/>
              <a:t>Confidentiality</a:t>
            </a:r>
          </a:p>
          <a:p>
            <a:pPr marL="457200" indent="-457200">
              <a:buFont typeface="+mj-lt"/>
              <a:buAutoNum type="arabicPeriod"/>
            </a:pPr>
            <a:r>
              <a:rPr lang="en-US" b="1" dirty="0" smtClean="0"/>
              <a:t>5x bolder</a:t>
            </a:r>
            <a:endParaRPr lang="en-US" b="1" dirty="0"/>
          </a:p>
          <a:p>
            <a:pPr marL="457200" indent="-457200">
              <a:buFont typeface="+mj-lt"/>
              <a:buAutoNum type="arabicPeriod"/>
            </a:pPr>
            <a:r>
              <a:rPr lang="en-US" b="1" dirty="0" smtClean="0"/>
              <a:t>Accept </a:t>
            </a:r>
            <a:r>
              <a:rPr lang="en-US" b="1" dirty="0"/>
              <a:t>and expect non-closure</a:t>
            </a:r>
          </a:p>
          <a:p>
            <a:pPr marL="0" indent="0">
              <a:buNone/>
            </a:pP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92592" y="1719828"/>
            <a:ext cx="4426900" cy="3432035"/>
          </a:xfrm>
          <a:prstGeom prst="ellipse">
            <a:avLst/>
          </a:prstGeom>
          <a:ln>
            <a:noFill/>
          </a:ln>
          <a:effectLst>
            <a:softEdge rad="112500"/>
          </a:effectLst>
        </p:spPr>
      </p:pic>
    </p:spTree>
    <p:extLst>
      <p:ext uri="{BB962C8B-B14F-4D97-AF65-F5344CB8AC3E}">
        <p14:creationId xmlns:p14="http://schemas.microsoft.com/office/powerpoint/2010/main" val="3714661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olomon episcopal conference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580" y="1488847"/>
            <a:ext cx="6858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13463" y="5342709"/>
            <a:ext cx="5917474" cy="369332"/>
          </a:xfrm>
          <a:prstGeom prst="rect">
            <a:avLst/>
          </a:prstGeom>
          <a:noFill/>
        </p:spPr>
        <p:txBody>
          <a:bodyPr wrap="square" rtlCol="0">
            <a:spAutoFit/>
          </a:bodyPr>
          <a:lstStyle/>
          <a:p>
            <a:pPr algn="ctr"/>
            <a:r>
              <a:rPr lang="en-US" b="1" dirty="0" smtClean="0"/>
              <a:t>Solomon Episcopal Conference Center</a:t>
            </a:r>
            <a:endParaRPr lang="en-US" b="1" dirty="0"/>
          </a:p>
        </p:txBody>
      </p:sp>
    </p:spTree>
    <p:extLst>
      <p:ext uri="{BB962C8B-B14F-4D97-AF65-F5344CB8AC3E}">
        <p14:creationId xmlns:p14="http://schemas.microsoft.com/office/powerpoint/2010/main" val="766232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0800000" flipV="1">
            <a:off x="1834486" y="1238055"/>
            <a:ext cx="8591266" cy="906620"/>
          </a:xfrm>
        </p:spPr>
        <p:txBody>
          <a:bodyPr>
            <a:normAutofit fontScale="70000" lnSpcReduction="20000"/>
          </a:bodyPr>
          <a:lstStyle/>
          <a:p>
            <a:pPr marL="0" indent="0" algn="ctr">
              <a:buNone/>
            </a:pPr>
            <a:r>
              <a:rPr lang="en-US" sz="2300" dirty="0"/>
              <a:t>For over 40 years, </a:t>
            </a:r>
            <a:r>
              <a:rPr lang="en-US" sz="2300" b="1" dirty="0" err="1">
                <a:solidFill>
                  <a:srgbClr val="002060"/>
                </a:solidFill>
              </a:rPr>
              <a:t>CompassPoint</a:t>
            </a:r>
            <a:r>
              <a:rPr lang="en-US" sz="2300" b="1" dirty="0">
                <a:solidFill>
                  <a:srgbClr val="002060"/>
                </a:solidFill>
              </a:rPr>
              <a:t> Nonprofit Services</a:t>
            </a:r>
            <a:r>
              <a:rPr lang="en-US" sz="2300" b="1" dirty="0">
                <a:solidFill>
                  <a:srgbClr val="376092"/>
                </a:solidFill>
              </a:rPr>
              <a:t> </a:t>
            </a:r>
            <a:r>
              <a:rPr lang="en-US" sz="2300" dirty="0"/>
              <a:t>has worked in the SF Bay Area and Nationwide, strengthening today’s leaders and helping to grow a healthy pipeline of diverse leaders for the future. </a:t>
            </a:r>
            <a:r>
              <a:rPr lang="en-US" sz="2800" dirty="0"/>
              <a:t/>
            </a:r>
            <a:br>
              <a:rPr lang="en-US" sz="2800" dirty="0"/>
            </a:br>
            <a:endParaRPr lang="en-US" sz="2800" dirty="0">
              <a:solidFill>
                <a:srgbClr val="002060"/>
              </a:solidFill>
            </a:endParaRPr>
          </a:p>
          <a:p>
            <a:pPr marL="0" indent="0">
              <a:buNone/>
            </a:pPr>
            <a:endParaRPr lang="en-US" sz="2800" dirty="0"/>
          </a:p>
          <a:p>
            <a:pPr marL="0" indent="0">
              <a:buNone/>
            </a:pPr>
            <a:endParaRPr lang="en-US" sz="2800" dirty="0"/>
          </a:p>
        </p:txBody>
      </p:sp>
      <p:graphicFrame>
        <p:nvGraphicFramePr>
          <p:cNvPr id="5" name="Diagram 4"/>
          <p:cNvGraphicFramePr/>
          <p:nvPr>
            <p:extLst>
              <p:ext uri="{D42A27DB-BD31-4B8C-83A1-F6EECF244321}">
                <p14:modId xmlns:p14="http://schemas.microsoft.com/office/powerpoint/2010/main" val="3545466782"/>
              </p:ext>
            </p:extLst>
          </p:nvPr>
        </p:nvGraphicFramePr>
        <p:xfrm>
          <a:off x="2416020" y="1729377"/>
          <a:ext cx="7178723" cy="310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817723" y="4681182"/>
            <a:ext cx="4716807" cy="1600438"/>
          </a:xfrm>
          <a:prstGeom prst="rect">
            <a:avLst/>
          </a:prstGeom>
          <a:noFill/>
        </p:spPr>
        <p:txBody>
          <a:bodyPr wrap="square" rtlCol="0">
            <a:spAutoFit/>
          </a:bodyPr>
          <a:lstStyle/>
          <a:p>
            <a:r>
              <a:rPr lang="en-US" sz="1600" b="1" dirty="0">
                <a:solidFill>
                  <a:srgbClr val="002060"/>
                </a:solidFill>
              </a:rPr>
              <a:t>SERVICES INCLUDE:</a:t>
            </a:r>
          </a:p>
          <a:p>
            <a:pPr marL="285750" indent="-285750">
              <a:buFont typeface="Arial" panose="020B0604020202020204" pitchFamily="34" charset="0"/>
              <a:buChar char="•"/>
            </a:pPr>
            <a:r>
              <a:rPr lang="en-US" sz="1600" dirty="0"/>
              <a:t>Building skills &amp; developing leadership</a:t>
            </a:r>
          </a:p>
          <a:p>
            <a:pPr marL="285750" indent="-285750">
              <a:buFont typeface="Arial" panose="020B0604020202020204" pitchFamily="34" charset="0"/>
              <a:buChar char="•"/>
            </a:pPr>
            <a:r>
              <a:rPr lang="en-US" sz="1600" dirty="0"/>
              <a:t>Consulting &amp; coaching to amplify org impact</a:t>
            </a:r>
          </a:p>
          <a:p>
            <a:pPr marL="285750" indent="-285750">
              <a:buFont typeface="Arial" panose="020B0604020202020204" pitchFamily="34" charset="0"/>
              <a:buChar char="•"/>
            </a:pPr>
            <a:r>
              <a:rPr lang="en-US" sz="1600" dirty="0"/>
              <a:t>Cohort focused initiatives</a:t>
            </a:r>
          </a:p>
          <a:p>
            <a:pPr marL="285750" indent="-285750">
              <a:buFont typeface="Arial" panose="020B0604020202020204" pitchFamily="34" charset="0"/>
              <a:buChar char="•"/>
            </a:pPr>
            <a:r>
              <a:rPr lang="en-US" sz="1600" dirty="0"/>
              <a:t>Research &amp; publications</a:t>
            </a:r>
          </a:p>
          <a:p>
            <a:endParaRPr lang="en-US" dirty="0"/>
          </a:p>
        </p:txBody>
      </p:sp>
      <p:sp>
        <p:nvSpPr>
          <p:cNvPr id="6" name="TextBox 5"/>
          <p:cNvSpPr txBox="1"/>
          <p:nvPr/>
        </p:nvSpPr>
        <p:spPr>
          <a:xfrm>
            <a:off x="2053602" y="4681183"/>
            <a:ext cx="3401703" cy="1569660"/>
          </a:xfrm>
          <a:prstGeom prst="rect">
            <a:avLst/>
          </a:prstGeom>
          <a:noFill/>
        </p:spPr>
        <p:txBody>
          <a:bodyPr wrap="square" rtlCol="0">
            <a:spAutoFit/>
          </a:bodyPr>
          <a:lstStyle/>
          <a:p>
            <a:r>
              <a:rPr lang="en-US" sz="1600" b="1" dirty="0">
                <a:solidFill>
                  <a:srgbClr val="002060"/>
                </a:solidFill>
              </a:rPr>
              <a:t>INTEGRATED PRACTICE:</a:t>
            </a:r>
            <a:r>
              <a:rPr lang="en-US" sz="1600" b="1" dirty="0">
                <a:solidFill>
                  <a:schemeClr val="accent1">
                    <a:lumMod val="75000"/>
                  </a:schemeClr>
                </a:solidFill>
              </a:rPr>
              <a:t/>
            </a:r>
            <a:br>
              <a:rPr lang="en-US" sz="1600" b="1" dirty="0">
                <a:solidFill>
                  <a:schemeClr val="accent1">
                    <a:lumMod val="75000"/>
                  </a:schemeClr>
                </a:solidFill>
              </a:rPr>
            </a:br>
            <a:r>
              <a:rPr lang="en-US" sz="1600" dirty="0"/>
              <a:t>G</a:t>
            </a:r>
            <a:r>
              <a:rPr lang="en-US" sz="1600" dirty="0" smtClean="0"/>
              <a:t>rounded </a:t>
            </a:r>
            <a:r>
              <a:rPr lang="en-US" sz="1600" dirty="0"/>
              <a:t>in deep nonprofit leadership experience and an approach that is responsive to the needs of diverse leaders and communities </a:t>
            </a:r>
          </a:p>
        </p:txBody>
      </p:sp>
      <p:pic>
        <p:nvPicPr>
          <p:cNvPr id="7" name="Picture 6"/>
          <p:cNvPicPr/>
          <p:nvPr/>
        </p:nvPicPr>
        <p:blipFill>
          <a:blip r:embed="rId7" cstate="print">
            <a:extLst>
              <a:ext uri="{28A0092B-C50C-407E-A947-70E740481C1C}">
                <a14:useLocalDpi xmlns:a14="http://schemas.microsoft.com/office/drawing/2010/main" val="0"/>
              </a:ext>
            </a:extLst>
          </a:blip>
          <a:stretch>
            <a:fillRect/>
          </a:stretch>
        </p:blipFill>
        <p:spPr>
          <a:xfrm>
            <a:off x="4728519" y="487791"/>
            <a:ext cx="1952367" cy="574890"/>
          </a:xfrm>
          <a:prstGeom prst="rect">
            <a:avLst/>
          </a:prstGeom>
        </p:spPr>
      </p:pic>
    </p:spTree>
    <p:extLst>
      <p:ext uri="{BB962C8B-B14F-4D97-AF65-F5344CB8AC3E}">
        <p14:creationId xmlns:p14="http://schemas.microsoft.com/office/powerpoint/2010/main" val="3043014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2" y="1943100"/>
            <a:ext cx="3733800" cy="3886200"/>
          </a:xfrm>
        </p:spPr>
        <p:txBody>
          <a:bodyPr>
            <a:normAutofit/>
          </a:bodyPr>
          <a:lstStyle/>
          <a:p>
            <a:pPr algn="ctr">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Name</a:t>
            </a:r>
          </a:p>
          <a:p>
            <a:r>
              <a:rPr lang="en-US" sz="2400" dirty="0">
                <a:latin typeface="Times New Roman" panose="02020603050405020304" pitchFamily="18" charset="0"/>
                <a:cs typeface="Times New Roman" panose="02020603050405020304" pitchFamily="18" charset="0"/>
              </a:rPr>
              <a:t>Organization</a:t>
            </a:r>
          </a:p>
          <a:p>
            <a:r>
              <a:rPr lang="en-US" sz="2400" dirty="0">
                <a:latin typeface="Times New Roman" panose="02020603050405020304" pitchFamily="18" charset="0"/>
                <a:cs typeface="Times New Roman" panose="02020603050405020304" pitchFamily="18" charset="0"/>
              </a:rPr>
              <a:t>One </a:t>
            </a:r>
            <a:r>
              <a:rPr lang="en-US" sz="2400" dirty="0" smtClean="0">
                <a:latin typeface="Times New Roman" panose="02020603050405020304" pitchFamily="18" charset="0"/>
                <a:cs typeface="Times New Roman" panose="02020603050405020304" pitchFamily="18" charset="0"/>
              </a:rPr>
              <a:t>hope</a:t>
            </a:r>
            <a:endParaRPr lang="en-US" sz="2400"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1981202" y="662177"/>
            <a:ext cx="8229600" cy="8158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Garamond" panose="02020404030301010803" pitchFamily="18" charset="0"/>
              </a:rPr>
              <a:t>Introductions</a:t>
            </a:r>
          </a:p>
        </p:txBody>
      </p:sp>
      <p:pic>
        <p:nvPicPr>
          <p:cNvPr id="1028" name="Picture 4" descr="https://encrypted-tbn2.gstatic.com/images?q=tbn:ANd9GcQ6v1INXHAKQkKJywHo84VXMC-E7p1KxWu7-1KHc4ooI6xGOE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568" y="2057400"/>
            <a:ext cx="333543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126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85141"/>
            <a:ext cx="10058400" cy="596696"/>
          </a:xfrm>
        </p:spPr>
        <p:txBody>
          <a:bodyPr>
            <a:normAutofit/>
          </a:bodyPr>
          <a:lstStyle/>
          <a:p>
            <a:pPr algn="ctr"/>
            <a:r>
              <a:rPr lang="en-US" sz="3600" dirty="0" smtClean="0"/>
              <a:t>The Big Picture: Why HIVE?</a:t>
            </a:r>
            <a:endParaRPr lang="en-US" sz="3600" dirty="0"/>
          </a:p>
        </p:txBody>
      </p:sp>
      <p:sp>
        <p:nvSpPr>
          <p:cNvPr id="3" name="Content Placeholder 2"/>
          <p:cNvSpPr>
            <a:spLocks noGrp="1"/>
          </p:cNvSpPr>
          <p:nvPr>
            <p:ph idx="1"/>
          </p:nvPr>
        </p:nvSpPr>
        <p:spPr>
          <a:xfrm>
            <a:off x="1097280" y="1845734"/>
            <a:ext cx="4904275" cy="4233094"/>
          </a:xfrm>
        </p:spPr>
        <p:txBody>
          <a:bodyPr>
            <a:normAutofit/>
          </a:bodyPr>
          <a:lstStyle/>
          <a:p>
            <a:pPr marL="0" indent="0">
              <a:buNone/>
            </a:pPr>
            <a:r>
              <a:rPr lang="en-US" sz="1600" dirty="0" smtClean="0"/>
              <a:t>Chronic underinvestment in leadership development  (less than 1% of philanthropic funding) + 25% growth of nonprofits in the last decade </a:t>
            </a:r>
          </a:p>
          <a:p>
            <a:pPr marL="0" indent="0">
              <a:buNone/>
            </a:pPr>
            <a:r>
              <a:rPr lang="en-US" sz="1600" dirty="0" smtClean="0"/>
              <a:t>Lack of leadership teams able to fulfill emerging missions and adapt to fast-changing demands</a:t>
            </a:r>
          </a:p>
          <a:p>
            <a:pPr marL="0" indent="0">
              <a:buNone/>
            </a:pPr>
            <a:r>
              <a:rPr lang="en-US" sz="1600" dirty="0" smtClean="0"/>
              <a:t>Lack of opportunities to grow from within and mentoring and training opportunities </a:t>
            </a:r>
          </a:p>
          <a:p>
            <a:pPr marL="0" indent="0">
              <a:buNone/>
            </a:pPr>
            <a:r>
              <a:rPr lang="en-US" sz="1600" b="1" dirty="0" smtClean="0">
                <a:solidFill>
                  <a:schemeClr val="accent4"/>
                </a:solidFill>
              </a:rPr>
              <a:t>An abundance of talented, committed people.  To succeed, they need to:</a:t>
            </a:r>
          </a:p>
          <a:p>
            <a:pPr lvl="1"/>
            <a:r>
              <a:rPr lang="en-US" sz="1600" b="1" dirty="0" smtClean="0">
                <a:solidFill>
                  <a:schemeClr val="accent4"/>
                </a:solidFill>
              </a:rPr>
              <a:t>Have time to be able to experiment</a:t>
            </a:r>
          </a:p>
          <a:p>
            <a:pPr lvl="1"/>
            <a:r>
              <a:rPr lang="en-US" sz="1600" b="1" dirty="0" smtClean="0">
                <a:solidFill>
                  <a:schemeClr val="accent4"/>
                </a:solidFill>
              </a:rPr>
              <a:t>Build strong teams</a:t>
            </a:r>
          </a:p>
          <a:p>
            <a:pPr lvl="1"/>
            <a:r>
              <a:rPr lang="en-US" sz="1600" b="1" dirty="0" smtClean="0">
                <a:solidFill>
                  <a:schemeClr val="accent4"/>
                </a:solidFill>
              </a:rPr>
              <a:t>Participate in cross-sector networks</a:t>
            </a:r>
          </a:p>
          <a:p>
            <a:pPr lvl="1"/>
            <a:r>
              <a:rPr lang="en-US" sz="1600" b="1" dirty="0" smtClean="0">
                <a:solidFill>
                  <a:schemeClr val="accent4"/>
                </a:solidFill>
              </a:rPr>
              <a:t>Collaborate to achieve outcomes</a:t>
            </a:r>
          </a:p>
          <a:p>
            <a:pPr lvl="1"/>
            <a:r>
              <a:rPr lang="en-US" sz="1600" b="1" dirty="0" smtClean="0">
                <a:solidFill>
                  <a:schemeClr val="accent4"/>
                </a:solidFill>
              </a:rPr>
              <a:t>Opportunities for training, mentoring, coaching</a:t>
            </a:r>
            <a:endParaRPr lang="en-US" sz="1600" b="1" dirty="0">
              <a:solidFill>
                <a:schemeClr val="accent4"/>
              </a:solidFill>
            </a:endParaRPr>
          </a:p>
          <a:p>
            <a:endParaRPr lang="en-US" sz="1600" dirty="0"/>
          </a:p>
        </p:txBody>
      </p:sp>
      <p:sp>
        <p:nvSpPr>
          <p:cNvPr id="4" name="TextBox 3"/>
          <p:cNvSpPr txBox="1"/>
          <p:nvPr/>
        </p:nvSpPr>
        <p:spPr>
          <a:xfrm>
            <a:off x="4623515" y="6452316"/>
            <a:ext cx="7431110" cy="430887"/>
          </a:xfrm>
          <a:prstGeom prst="rect">
            <a:avLst/>
          </a:prstGeom>
          <a:noFill/>
        </p:spPr>
        <p:txBody>
          <a:bodyPr wrap="square" rtlCol="0">
            <a:spAutoFit/>
          </a:bodyPr>
          <a:lstStyle/>
          <a:p>
            <a:r>
              <a:rPr lang="en-US" sz="1100" dirty="0" smtClean="0"/>
              <a:t>Adapted from “What </a:t>
            </a:r>
            <a:r>
              <a:rPr lang="en-US" sz="1100" dirty="0"/>
              <a:t>social-sector leaders need to </a:t>
            </a:r>
            <a:r>
              <a:rPr lang="en-US" sz="1100" dirty="0" smtClean="0"/>
              <a:t>succeed”</a:t>
            </a:r>
            <a:r>
              <a:rPr lang="en-US" sz="1100" dirty="0"/>
              <a:t> </a:t>
            </a:r>
            <a:r>
              <a:rPr lang="en-US" sz="1100" dirty="0" smtClean="0"/>
              <a:t>by </a:t>
            </a:r>
            <a:r>
              <a:rPr lang="en-US" sz="1100" dirty="0"/>
              <a:t>Laura </a:t>
            </a:r>
            <a:r>
              <a:rPr lang="en-US" sz="1100" dirty="0" err="1"/>
              <a:t>Callanan</a:t>
            </a:r>
            <a:r>
              <a:rPr lang="en-US" sz="1100" dirty="0"/>
              <a:t>, Nora Gardner, Lenny </a:t>
            </a:r>
            <a:r>
              <a:rPr lang="en-US" sz="1100" dirty="0" err="1"/>
              <a:t>Mendonca</a:t>
            </a:r>
            <a:r>
              <a:rPr lang="en-US" sz="1100" dirty="0"/>
              <a:t>, and Doug </a:t>
            </a:r>
            <a:r>
              <a:rPr lang="en-US" sz="1100" dirty="0" smtClean="0"/>
              <a:t>Scot; Center for Reproductive Rights ; Rockwood Leadership Institute</a:t>
            </a:r>
            <a:endParaRPr lang="en-US" sz="1100" dirty="0"/>
          </a:p>
        </p:txBody>
      </p:sp>
      <p:sp>
        <p:nvSpPr>
          <p:cNvPr id="5" name="TextBox 4"/>
          <p:cNvSpPr txBox="1"/>
          <p:nvPr/>
        </p:nvSpPr>
        <p:spPr>
          <a:xfrm>
            <a:off x="6469242" y="1728168"/>
            <a:ext cx="5005834" cy="5262979"/>
          </a:xfrm>
          <a:prstGeom prst="rect">
            <a:avLst/>
          </a:prstGeom>
          <a:noFill/>
        </p:spPr>
        <p:txBody>
          <a:bodyPr wrap="square" rtlCol="0">
            <a:spAutoFit/>
          </a:bodyPr>
          <a:lstStyle/>
          <a:p>
            <a:r>
              <a:rPr lang="en-US" sz="1600" dirty="0" smtClean="0"/>
              <a:t>Leaders working to ensure that people have control over their sexual and reproductive lives facing tremendous challenges, and even more so now . . .</a:t>
            </a:r>
            <a:endParaRPr lang="en-US" sz="1600" dirty="0"/>
          </a:p>
          <a:p>
            <a:pPr marL="285750" indent="-285750">
              <a:buFont typeface="Arial" panose="020B0604020202020204" pitchFamily="34" charset="0"/>
              <a:buChar char="•"/>
            </a:pPr>
            <a:r>
              <a:rPr lang="en-US" sz="1600" dirty="0" smtClean="0"/>
              <a:t>Unprecedented wave of state-level restrictions on reproductive choice, education and access to adequate health care.  Enactment of at least 60 bills in 2016. LA had highest number of anti-abortion bills of any state in 2016.   </a:t>
            </a:r>
            <a:endParaRPr lang="en-US" sz="1600" dirty="0"/>
          </a:p>
          <a:p>
            <a:pPr marL="285750" indent="-285750">
              <a:buFont typeface="Arial" panose="020B0604020202020204" pitchFamily="34" charset="0"/>
              <a:buChar char="•"/>
            </a:pPr>
            <a:r>
              <a:rPr lang="en-US" sz="1600" dirty="0" smtClean="0"/>
              <a:t>Profound racial and economic disparities, leading to a deeply fractured movement.  </a:t>
            </a:r>
          </a:p>
          <a:p>
            <a:endParaRPr lang="en-US" sz="1600" dirty="0" smtClean="0"/>
          </a:p>
          <a:p>
            <a:r>
              <a:rPr lang="en-US" sz="1600" dirty="0" smtClean="0"/>
              <a:t>Many remarkable RHRJ leaders </a:t>
            </a:r>
            <a:r>
              <a:rPr lang="en-US" sz="1600" dirty="0"/>
              <a:t>working </a:t>
            </a:r>
            <a:r>
              <a:rPr lang="en-US" sz="1600" dirty="0" smtClean="0"/>
              <a:t>to </a:t>
            </a:r>
            <a:r>
              <a:rPr lang="en-US" sz="1600" dirty="0"/>
              <a:t>mobilize communities; advocate for access to healthcare and education; and enact </a:t>
            </a:r>
            <a:r>
              <a:rPr lang="en-US" sz="1600" dirty="0" smtClean="0"/>
              <a:t>legislation. </a:t>
            </a:r>
          </a:p>
          <a:p>
            <a:endParaRPr lang="en-US" sz="1600" dirty="0"/>
          </a:p>
          <a:p>
            <a:r>
              <a:rPr lang="en-US" sz="1600" b="1" dirty="0" smtClean="0">
                <a:solidFill>
                  <a:schemeClr val="accent4"/>
                </a:solidFill>
              </a:rPr>
              <a:t>To succeed, they need </a:t>
            </a:r>
            <a:r>
              <a:rPr lang="en-US" sz="1600" b="1" dirty="0">
                <a:solidFill>
                  <a:schemeClr val="accent4"/>
                </a:solidFill>
              </a:rPr>
              <a:t>a</a:t>
            </a:r>
            <a:r>
              <a:rPr lang="en-US" sz="1600" b="1" dirty="0" smtClean="0">
                <a:solidFill>
                  <a:schemeClr val="accent4"/>
                </a:solidFill>
              </a:rPr>
              <a:t>n </a:t>
            </a:r>
            <a:r>
              <a:rPr lang="en-US" sz="1600" b="1" dirty="0">
                <a:solidFill>
                  <a:schemeClr val="accent4"/>
                </a:solidFill>
              </a:rPr>
              <a:t>inclusive, interconnected reproductive health, rights, and justice movement that represents the voices of all </a:t>
            </a:r>
            <a:r>
              <a:rPr lang="en-US" sz="1600" b="1" dirty="0" smtClean="0">
                <a:solidFill>
                  <a:schemeClr val="accent4"/>
                </a:solidFill>
              </a:rPr>
              <a:t>communities. </a:t>
            </a:r>
          </a:p>
          <a:p>
            <a:endParaRPr lang="en-US" sz="1600" dirty="0" smtClean="0"/>
          </a:p>
          <a:p>
            <a:endParaRPr lang="en-US" sz="1600" dirty="0" smtClean="0"/>
          </a:p>
          <a:p>
            <a:endParaRPr lang="en-US" sz="1600" dirty="0"/>
          </a:p>
        </p:txBody>
      </p:sp>
      <p:sp>
        <p:nvSpPr>
          <p:cNvPr id="6" name="TextBox 5"/>
          <p:cNvSpPr txBox="1"/>
          <p:nvPr/>
        </p:nvSpPr>
        <p:spPr>
          <a:xfrm>
            <a:off x="1366284" y="1287580"/>
            <a:ext cx="3347968" cy="369332"/>
          </a:xfrm>
          <a:prstGeom prst="rect">
            <a:avLst/>
          </a:prstGeom>
          <a:noFill/>
        </p:spPr>
        <p:txBody>
          <a:bodyPr wrap="none" rtlCol="0">
            <a:spAutoFit/>
          </a:bodyPr>
          <a:lstStyle/>
          <a:p>
            <a:r>
              <a:rPr lang="en-US" b="1" dirty="0" smtClean="0">
                <a:solidFill>
                  <a:schemeClr val="accent4"/>
                </a:solidFill>
              </a:rPr>
              <a:t>The State of the Nonprofit Sector</a:t>
            </a:r>
            <a:endParaRPr lang="en-US" b="1" dirty="0">
              <a:solidFill>
                <a:schemeClr val="accent4"/>
              </a:solidFill>
            </a:endParaRPr>
          </a:p>
        </p:txBody>
      </p:sp>
      <p:sp>
        <p:nvSpPr>
          <p:cNvPr id="7" name="TextBox 6"/>
          <p:cNvSpPr txBox="1"/>
          <p:nvPr/>
        </p:nvSpPr>
        <p:spPr>
          <a:xfrm>
            <a:off x="6484200" y="1081837"/>
            <a:ext cx="4990876" cy="646331"/>
          </a:xfrm>
          <a:prstGeom prst="rect">
            <a:avLst/>
          </a:prstGeom>
          <a:noFill/>
        </p:spPr>
        <p:txBody>
          <a:bodyPr wrap="square" rtlCol="0">
            <a:spAutoFit/>
          </a:bodyPr>
          <a:lstStyle/>
          <a:p>
            <a:pPr algn="ctr"/>
            <a:r>
              <a:rPr lang="en-US" b="1" dirty="0" smtClean="0">
                <a:solidFill>
                  <a:schemeClr val="accent4"/>
                </a:solidFill>
              </a:rPr>
              <a:t>The State of the Reproductive Health, Rights, &amp; Justice leaders Movement </a:t>
            </a:r>
            <a:endParaRPr lang="en-US" b="1" dirty="0">
              <a:solidFill>
                <a:schemeClr val="accent4"/>
              </a:solidFill>
            </a:endParaRPr>
          </a:p>
        </p:txBody>
      </p:sp>
    </p:spTree>
    <p:extLst>
      <p:ext uri="{BB962C8B-B14F-4D97-AF65-F5344CB8AC3E}">
        <p14:creationId xmlns:p14="http://schemas.microsoft.com/office/powerpoint/2010/main" val="29888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67971"/>
            <a:ext cx="10058400" cy="1450757"/>
          </a:xfrm>
        </p:spPr>
        <p:txBody>
          <a:bodyPr>
            <a:normAutofit/>
          </a:bodyPr>
          <a:lstStyle/>
          <a:p>
            <a:r>
              <a:rPr lang="en-US" sz="4400" b="1" dirty="0" smtClean="0"/>
              <a:t>50 leaders met in Sep 2015 . . .</a:t>
            </a:r>
            <a:r>
              <a:rPr lang="en-US" b="1" dirty="0" smtClean="0"/>
              <a:t/>
            </a:r>
            <a:br>
              <a:rPr lang="en-US" b="1" dirty="0" smtClean="0"/>
            </a:br>
            <a:endParaRPr lang="en-US" sz="2700" b="1" dirty="0">
              <a:solidFill>
                <a:schemeClr val="tx1"/>
              </a:solidFill>
            </a:endParaRPr>
          </a:p>
        </p:txBody>
      </p:sp>
      <p:sp>
        <p:nvSpPr>
          <p:cNvPr id="3" name="Content Placeholder 2"/>
          <p:cNvSpPr>
            <a:spLocks noGrp="1"/>
          </p:cNvSpPr>
          <p:nvPr>
            <p:ph idx="1"/>
          </p:nvPr>
        </p:nvSpPr>
        <p:spPr>
          <a:xfrm>
            <a:off x="3933168" y="1926449"/>
            <a:ext cx="7222512" cy="4214292"/>
          </a:xfrm>
        </p:spPr>
        <p:txBody>
          <a:bodyPr>
            <a:normAutofit fontScale="92500" lnSpcReduction="10000"/>
          </a:bodyPr>
          <a:lstStyle/>
          <a:p>
            <a:pPr marL="0" indent="0">
              <a:buNone/>
            </a:pPr>
            <a:r>
              <a:rPr lang="en-US" sz="1900" b="1" dirty="0" smtClean="0">
                <a:solidFill>
                  <a:schemeClr val="tx1"/>
                </a:solidFill>
                <a:latin typeface="+mj-lt"/>
              </a:rPr>
              <a:t>Trust &amp; Connection</a:t>
            </a:r>
          </a:p>
          <a:p>
            <a:pPr marL="578358" lvl="1" indent="-285750"/>
            <a:r>
              <a:rPr lang="en-US" sz="1700" i="1" dirty="0" smtClean="0">
                <a:solidFill>
                  <a:schemeClr val="tx1"/>
                </a:solidFill>
                <a:latin typeface="+mj-lt"/>
              </a:rPr>
              <a:t>“meeting gave me an opportunity to see firsthand how much is happening across the state but also highlighted our disconnectedness”</a:t>
            </a:r>
            <a:endParaRPr lang="en-US" b="1" dirty="0">
              <a:solidFill>
                <a:schemeClr val="tx1"/>
              </a:solidFill>
              <a:latin typeface="+mj-lt"/>
            </a:endParaRPr>
          </a:p>
          <a:p>
            <a:pPr marL="0" indent="0">
              <a:buNone/>
            </a:pPr>
            <a:r>
              <a:rPr lang="en-US" sz="1900" b="1" dirty="0" smtClean="0">
                <a:solidFill>
                  <a:schemeClr val="tx1"/>
                </a:solidFill>
                <a:latin typeface="+mj-lt"/>
              </a:rPr>
              <a:t>Program Sustainability</a:t>
            </a:r>
          </a:p>
          <a:p>
            <a:pPr lvl="1"/>
            <a:r>
              <a:rPr lang="en-US" sz="1500" i="1" dirty="0">
                <a:solidFill>
                  <a:schemeClr val="tx1"/>
                </a:solidFill>
                <a:latin typeface="+mj-lt"/>
              </a:rPr>
              <a:t> “We get going on a great task and then funding goes and we start the wheel turning all over again.” </a:t>
            </a:r>
          </a:p>
          <a:p>
            <a:pPr marL="0" indent="0">
              <a:buNone/>
            </a:pPr>
            <a:r>
              <a:rPr lang="en-US" sz="1900" b="1" dirty="0">
                <a:solidFill>
                  <a:schemeClr val="tx1"/>
                </a:solidFill>
                <a:latin typeface="+mj-lt"/>
              </a:rPr>
              <a:t>T</a:t>
            </a:r>
            <a:r>
              <a:rPr lang="en-US" sz="1900" b="1" dirty="0" smtClean="0">
                <a:solidFill>
                  <a:schemeClr val="tx1"/>
                </a:solidFill>
                <a:latin typeface="+mj-lt"/>
              </a:rPr>
              <a:t>raining to confront racism, sexism, &amp; other -isms</a:t>
            </a:r>
          </a:p>
          <a:p>
            <a:pPr lvl="1"/>
            <a:r>
              <a:rPr lang="en-US" sz="1500" i="1" dirty="0">
                <a:solidFill>
                  <a:schemeClr val="tx1"/>
                </a:solidFill>
                <a:latin typeface="+mj-lt"/>
              </a:rPr>
              <a:t>“training and support in advancing a set of workable goals but using a  liberating and intersectional lens</a:t>
            </a:r>
            <a:r>
              <a:rPr lang="en-US" sz="1500" i="1" dirty="0" smtClean="0">
                <a:solidFill>
                  <a:schemeClr val="tx1"/>
                </a:solidFill>
                <a:latin typeface="+mj-lt"/>
              </a:rPr>
              <a:t>.”</a:t>
            </a:r>
          </a:p>
          <a:p>
            <a:pPr lvl="1"/>
            <a:r>
              <a:rPr lang="en-US" sz="1500" i="1" dirty="0">
                <a:solidFill>
                  <a:schemeClr val="tx1"/>
                </a:solidFill>
                <a:latin typeface="+mj-lt"/>
              </a:rPr>
              <a:t>“internalized oppression [can lead to a] lack of </a:t>
            </a:r>
            <a:r>
              <a:rPr lang="en-US" sz="1500" i="1" dirty="0" smtClean="0">
                <a:solidFill>
                  <a:schemeClr val="tx1"/>
                </a:solidFill>
                <a:latin typeface="+mj-lt"/>
              </a:rPr>
              <a:t>confidence [in leadership]” </a:t>
            </a:r>
          </a:p>
          <a:p>
            <a:pPr marL="0" indent="0">
              <a:buNone/>
            </a:pPr>
            <a:r>
              <a:rPr lang="en-US" sz="1900" b="1" dirty="0">
                <a:solidFill>
                  <a:schemeClr val="tx1"/>
                </a:solidFill>
                <a:latin typeface="+mj-lt"/>
              </a:rPr>
              <a:t>P</a:t>
            </a:r>
            <a:r>
              <a:rPr lang="en-US" sz="1900" b="1" dirty="0" smtClean="0">
                <a:solidFill>
                  <a:schemeClr val="tx1"/>
                </a:solidFill>
                <a:latin typeface="+mj-lt"/>
              </a:rPr>
              <a:t>hysical &amp; mental well-being</a:t>
            </a:r>
            <a:endParaRPr lang="en-US" sz="1900" b="1" dirty="0">
              <a:solidFill>
                <a:schemeClr val="tx1"/>
              </a:solidFill>
              <a:latin typeface="+mj-lt"/>
            </a:endParaRPr>
          </a:p>
          <a:p>
            <a:pPr lvl="1"/>
            <a:r>
              <a:rPr lang="en-US" sz="1600" i="1" dirty="0">
                <a:solidFill>
                  <a:schemeClr val="tx1"/>
                </a:solidFill>
                <a:latin typeface="+mj-lt"/>
              </a:rPr>
              <a:t> </a:t>
            </a:r>
            <a:r>
              <a:rPr lang="en-US" sz="1500" i="1" dirty="0">
                <a:solidFill>
                  <a:schemeClr val="tx1"/>
                </a:solidFill>
                <a:latin typeface="+mj-lt"/>
              </a:rPr>
              <a:t>“SELF-CARE</a:t>
            </a:r>
            <a:r>
              <a:rPr lang="en-US" sz="1500" i="1" dirty="0" smtClean="0">
                <a:solidFill>
                  <a:schemeClr val="tx1"/>
                </a:solidFill>
                <a:latin typeface="+mj-lt"/>
              </a:rPr>
              <a:t>!</a:t>
            </a:r>
            <a:r>
              <a:rPr lang="en-US" sz="1500" i="1" dirty="0">
                <a:solidFill>
                  <a:schemeClr val="tx1"/>
                </a:solidFill>
                <a:latin typeface="+mj-lt"/>
              </a:rPr>
              <a:t> The irony is the work for health + equity kills women of color.” </a:t>
            </a:r>
            <a:endParaRPr lang="en-US" sz="1500" i="1" dirty="0" smtClean="0">
              <a:solidFill>
                <a:schemeClr val="tx1"/>
              </a:solidFill>
              <a:latin typeface="+mj-lt"/>
            </a:endParaRPr>
          </a:p>
          <a:p>
            <a:pPr lvl="1"/>
            <a:r>
              <a:rPr lang="en-US" sz="1500" i="1" dirty="0">
                <a:solidFill>
                  <a:schemeClr val="tx1"/>
                </a:solidFill>
                <a:latin typeface="+mj-lt"/>
              </a:rPr>
              <a:t> “I need help confirming that the awesome things I have done are real even . . . in a climate where . . . the issues I advocate for are difficult, not valued, and under resourced</a:t>
            </a:r>
            <a:r>
              <a:rPr lang="en-US" sz="1500" i="1" dirty="0" smtClean="0">
                <a:solidFill>
                  <a:schemeClr val="tx1"/>
                </a:solidFill>
                <a:latin typeface="+mj-lt"/>
              </a:rPr>
              <a:t>.”</a:t>
            </a:r>
            <a:endParaRPr lang="en-US" sz="1500" dirty="0" smtClean="0">
              <a:solidFill>
                <a:schemeClr val="tx1"/>
              </a:solidFill>
            </a:endParaRPr>
          </a:p>
          <a:p>
            <a:pPr marL="0">
              <a:buNone/>
            </a:pPr>
            <a:r>
              <a:rPr lang="en-US" sz="1700" i="1" dirty="0" smtClean="0">
                <a:solidFill>
                  <a:schemeClr val="tx1"/>
                </a:solidFill>
                <a:latin typeface="+mj-lt"/>
              </a:rPr>
              <a:t>(+Coaching &amp; Technical Skills)</a:t>
            </a:r>
            <a:endParaRPr lang="en-US" sz="1700" i="1" dirty="0">
              <a:solidFill>
                <a:schemeClr val="tx1"/>
              </a:solidFill>
              <a:latin typeface="+mj-lt"/>
            </a:endParaRP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l="3004"/>
          <a:stretch>
            <a:fillRect/>
          </a:stretch>
        </p:blipFill>
        <p:spPr bwMode="auto">
          <a:xfrm>
            <a:off x="1209189" y="3583939"/>
            <a:ext cx="2612070" cy="26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in8.uk.com/wp-content/uploads/2016/03/What-do-you-ne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189" y="1842559"/>
            <a:ext cx="2612070" cy="174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968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3896</TotalTime>
  <Words>1458</Words>
  <Application>Microsoft Office PowerPoint</Application>
  <PresentationFormat>Widescreen</PresentationFormat>
  <Paragraphs>270</Paragraphs>
  <Slides>22</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Britannic Bold</vt:lpstr>
      <vt:lpstr>Calibri</vt:lpstr>
      <vt:lpstr>Calibri Light</vt:lpstr>
      <vt:lpstr>Courier New</vt:lpstr>
      <vt:lpstr>Franklin Gothic Medium</vt:lpstr>
      <vt:lpstr>Garamond</vt:lpstr>
      <vt:lpstr>Segoe Script</vt:lpstr>
      <vt:lpstr>Times</vt:lpstr>
      <vt:lpstr>Times New Roman</vt:lpstr>
      <vt:lpstr>Wingdings</vt:lpstr>
      <vt:lpstr>Retrospect</vt:lpstr>
      <vt:lpstr>This is the Moment for Visionary Narratives . . .</vt:lpstr>
      <vt:lpstr>Kickoff Retreat Goals</vt:lpstr>
      <vt:lpstr>Kickoff Retreat Agenda</vt:lpstr>
      <vt:lpstr>Community Guidelines</vt:lpstr>
      <vt:lpstr>PowerPoint Presentation</vt:lpstr>
      <vt:lpstr>PowerPoint Presentation</vt:lpstr>
      <vt:lpstr>PowerPoint Presentation</vt:lpstr>
      <vt:lpstr>The Big Picture: Why HIVE?</vt:lpstr>
      <vt:lpstr>50 leaders met in Sep 2015 . . . </vt:lpstr>
      <vt:lpstr>PowerPoint Presentation</vt:lpstr>
      <vt:lpstr>PowerPoint Presentation</vt:lpstr>
      <vt:lpstr>PowerPoint Presentation</vt:lpstr>
      <vt:lpstr>Personal Leadership Journey</vt:lpstr>
      <vt:lpstr>Understanding Oppression</vt:lpstr>
      <vt:lpstr> Understanding Privilege</vt:lpstr>
      <vt:lpstr>Levels of Oppression</vt:lpstr>
      <vt:lpstr>Cycle of Oppression</vt:lpstr>
      <vt:lpstr>Guide for Constructive Listening</vt:lpstr>
      <vt:lpstr>Personal Experience Panel</vt:lpstr>
      <vt:lpstr>Power</vt:lpstr>
      <vt:lpstr>The Journey to Liberation</vt:lpstr>
      <vt:lpstr>Developmental Strategy for Liberation (adapted from Leticia Nieto)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Asha Mehta</dc:creator>
  <cp:lastModifiedBy>Asha Mehta</cp:lastModifiedBy>
  <cp:revision>66</cp:revision>
  <dcterms:created xsi:type="dcterms:W3CDTF">2017-01-19T17:00:58Z</dcterms:created>
  <dcterms:modified xsi:type="dcterms:W3CDTF">2017-01-31T22:50:57Z</dcterms:modified>
</cp:coreProperties>
</file>