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322" r:id="rId2"/>
    <p:sldId id="354" r:id="rId3"/>
    <p:sldId id="403" r:id="rId4"/>
    <p:sldId id="376" r:id="rId5"/>
    <p:sldId id="401" r:id="rId6"/>
    <p:sldId id="402" r:id="rId7"/>
    <p:sldId id="368" r:id="rId8"/>
    <p:sldId id="409" r:id="rId9"/>
    <p:sldId id="406" r:id="rId10"/>
    <p:sldId id="429" r:id="rId11"/>
    <p:sldId id="351" r:id="rId12"/>
    <p:sldId id="404" r:id="rId13"/>
    <p:sldId id="405" r:id="rId14"/>
    <p:sldId id="367" r:id="rId15"/>
    <p:sldId id="416" r:id="rId16"/>
    <p:sldId id="419" r:id="rId17"/>
    <p:sldId id="417" r:id="rId18"/>
    <p:sldId id="418" r:id="rId19"/>
    <p:sldId id="415" r:id="rId20"/>
    <p:sldId id="408" r:id="rId21"/>
    <p:sldId id="414" r:id="rId22"/>
    <p:sldId id="410" r:id="rId23"/>
    <p:sldId id="412" r:id="rId24"/>
    <p:sldId id="413" r:id="rId25"/>
    <p:sldId id="444" r:id="rId26"/>
    <p:sldId id="356" r:id="rId27"/>
    <p:sldId id="323"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7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0AF"/>
    <a:srgbClr val="2B557D"/>
    <a:srgbClr val="08244B"/>
    <a:srgbClr val="7C5532"/>
    <a:srgbClr val="7C532E"/>
    <a:srgbClr val="95CB9E"/>
    <a:srgbClr val="7EC6D9"/>
    <a:srgbClr val="245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5" autoAdjust="0"/>
    <p:restoredTop sz="51934" autoAdjust="0"/>
  </p:normalViewPr>
  <p:slideViewPr>
    <p:cSldViewPr snapToGrid="0">
      <p:cViewPr varScale="1">
        <p:scale>
          <a:sx n="56" d="100"/>
          <a:sy n="56" d="100"/>
        </p:scale>
        <p:origin x="1854" y="72"/>
      </p:cViewPr>
      <p:guideLst>
        <p:guide orient="horz" pos="2160"/>
        <p:guide pos="277"/>
      </p:guideLst>
    </p:cSldViewPr>
  </p:slideViewPr>
  <p:outlineViewPr>
    <p:cViewPr>
      <p:scale>
        <a:sx n="33" d="100"/>
        <a:sy n="33" d="100"/>
      </p:scale>
      <p:origin x="0" y="10332"/>
    </p:cViewPr>
  </p:outlineViewPr>
  <p:notesTextViewPr>
    <p:cViewPr>
      <p:scale>
        <a:sx n="100" d="100"/>
        <a:sy n="100" d="100"/>
      </p:scale>
      <p:origin x="0" y="0"/>
    </p:cViewPr>
  </p:notesTextViewPr>
  <p:sorterViewPr>
    <p:cViewPr>
      <p:scale>
        <a:sx n="100" d="100"/>
        <a:sy n="100" d="100"/>
      </p:scale>
      <p:origin x="0" y="7288"/>
    </p:cViewPr>
  </p:sorterViewPr>
  <p:notesViewPr>
    <p:cSldViewPr snapToGrid="0">
      <p:cViewPr varScale="1">
        <p:scale>
          <a:sx n="88" d="100"/>
          <a:sy n="88" d="100"/>
        </p:scale>
        <p:origin x="-2632"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eaLnBrk="0" hangingPunct="0">
              <a:defRPr sz="1300">
                <a:latin typeface="Times" charset="0"/>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4145280" y="0"/>
            <a:ext cx="3169920" cy="478748"/>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eaLnBrk="0" hangingPunct="0">
              <a:defRPr sz="1300">
                <a:latin typeface="Times" charset="0"/>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9122452"/>
            <a:ext cx="3169920" cy="478748"/>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eaLnBrk="0" hangingPunct="0">
              <a:defRPr sz="1300">
                <a:latin typeface="Times" charset="0"/>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eaLnBrk="0" hangingPunct="0">
              <a:defRPr sz="1300"/>
            </a:lvl1pPr>
          </a:lstStyle>
          <a:p>
            <a:pPr>
              <a:defRPr/>
            </a:pPr>
            <a:fld id="{9C02527E-7EF9-470D-B027-97CD87F87F39}" type="slidenum">
              <a:rPr lang="en-US" altLang="en-US"/>
              <a:pPr>
                <a:defRPr/>
              </a:pPr>
              <a:t>‹#›</a:t>
            </a:fld>
            <a:endParaRPr lang="en-US" altLang="en-US" dirty="0"/>
          </a:p>
        </p:txBody>
      </p:sp>
    </p:spTree>
    <p:extLst>
      <p:ext uri="{BB962C8B-B14F-4D97-AF65-F5344CB8AC3E}">
        <p14:creationId xmlns:p14="http://schemas.microsoft.com/office/powerpoint/2010/main" val="3207837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78748"/>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l" eaLnBrk="0" hangingPunct="0">
              <a:defRPr sz="1300">
                <a:latin typeface="Times" charset="0"/>
                <a:cs typeface="+mn-cs"/>
              </a:defRPr>
            </a:lvl1pPr>
          </a:lstStyle>
          <a:p>
            <a:pPr>
              <a:defRPr/>
            </a:pPr>
            <a:endParaRPr lang="en-US" dirty="0"/>
          </a:p>
        </p:txBody>
      </p:sp>
      <p:sp>
        <p:nvSpPr>
          <p:cNvPr id="7171" name="Rectangle 3"/>
          <p:cNvSpPr>
            <a:spLocks noGrp="1" noChangeArrowheads="1"/>
          </p:cNvSpPr>
          <p:nvPr>
            <p:ph type="dt" idx="1"/>
          </p:nvPr>
        </p:nvSpPr>
        <p:spPr bwMode="auto">
          <a:xfrm>
            <a:off x="4145280" y="0"/>
            <a:ext cx="3169920" cy="478748"/>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eaLnBrk="0" hangingPunct="0">
              <a:defRPr sz="1300">
                <a:latin typeface="Times" charset="0"/>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1300480" y="5121952"/>
            <a:ext cx="4795520" cy="375784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2452"/>
            <a:ext cx="3169920" cy="478748"/>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l" eaLnBrk="0" hangingPunct="0">
              <a:defRPr sz="1300">
                <a:latin typeface="Times" charset="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4145280" y="9122452"/>
            <a:ext cx="2926080" cy="478748"/>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eaLnBrk="0" hangingPunct="0">
              <a:defRPr sz="1300"/>
            </a:lvl1pPr>
          </a:lstStyle>
          <a:p>
            <a:pPr>
              <a:defRPr/>
            </a:pPr>
            <a:fld id="{67041806-6F28-4C5A-BF88-5329F2A54041}" type="slidenum">
              <a:rPr lang="en-US" altLang="en-US"/>
              <a:pPr>
                <a:defRPr/>
              </a:pPr>
              <a:t>‹#›</a:t>
            </a:fld>
            <a:endParaRPr lang="en-US" altLang="en-US" dirty="0"/>
          </a:p>
        </p:txBody>
      </p:sp>
    </p:spTree>
    <p:extLst>
      <p:ext uri="{BB962C8B-B14F-4D97-AF65-F5344CB8AC3E}">
        <p14:creationId xmlns:p14="http://schemas.microsoft.com/office/powerpoint/2010/main" val="7397087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ea typeface="ＭＳ Ｐゴシック" panose="020B0600070205080204" pitchFamily="34" charset="-128"/>
              </a:defRPr>
            </a:lvl1pPr>
            <a:lvl2pPr marL="777943" indent="-299209">
              <a:spcBef>
                <a:spcPct val="30000"/>
              </a:spcBef>
              <a:defRPr sz="1300">
                <a:solidFill>
                  <a:schemeClr val="tx1"/>
                </a:solidFill>
                <a:latin typeface="Times New Roman" panose="02020603050405020304" pitchFamily="18" charset="0"/>
                <a:ea typeface="ＭＳ Ｐゴシック" panose="020B0600070205080204" pitchFamily="34" charset="-128"/>
              </a:defRPr>
            </a:lvl2pPr>
            <a:lvl3pPr marL="1196835"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3pPr>
            <a:lvl4pPr marL="1675569"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4pPr>
            <a:lvl5pPr marL="2154304"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5pPr>
            <a:lvl6pPr marL="2633038"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6pPr>
            <a:lvl7pPr marL="3111772"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7pPr>
            <a:lvl8pPr marL="3590506"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8pPr>
            <a:lvl9pPr marL="4069240"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4C27E91-7402-4D8E-8395-BA54C37B97FE}" type="slidenum">
              <a:rPr lang="en-US" altLang="en-US" smtClean="0">
                <a:latin typeface="Times" panose="02020603050405020304" pitchFamily="18" charset="0"/>
              </a:rPr>
              <a:pPr>
                <a:spcBef>
                  <a:spcPct val="0"/>
                </a:spcBef>
              </a:pPr>
              <a:t>1</a:t>
            </a:fld>
            <a:endParaRPr lang="en-US" altLang="en-US" dirty="0">
              <a:latin typeface="Times" panose="02020603050405020304" pitchFamily="18" charset="0"/>
            </a:endParaRPr>
          </a:p>
        </p:txBody>
      </p:sp>
    </p:spTree>
    <p:extLst>
      <p:ext uri="{BB962C8B-B14F-4D97-AF65-F5344CB8AC3E}">
        <p14:creationId xmlns:p14="http://schemas.microsoft.com/office/powerpoint/2010/main" val="378300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11</a:t>
            </a:fld>
            <a:endParaRPr lang="en-US" altLang="en-US" dirty="0"/>
          </a:p>
        </p:txBody>
      </p:sp>
    </p:spTree>
    <p:extLst>
      <p:ext uri="{BB962C8B-B14F-4D97-AF65-F5344CB8AC3E}">
        <p14:creationId xmlns:p14="http://schemas.microsoft.com/office/powerpoint/2010/main" val="359750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12</a:t>
            </a:fld>
            <a:endParaRPr lang="en-US" altLang="en-US" dirty="0"/>
          </a:p>
        </p:txBody>
      </p:sp>
    </p:spTree>
    <p:extLst>
      <p:ext uri="{BB962C8B-B14F-4D97-AF65-F5344CB8AC3E}">
        <p14:creationId xmlns:p14="http://schemas.microsoft.com/office/powerpoint/2010/main" val="267428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13</a:t>
            </a:fld>
            <a:endParaRPr lang="en-US" altLang="en-US" dirty="0"/>
          </a:p>
        </p:txBody>
      </p:sp>
    </p:spTree>
    <p:extLst>
      <p:ext uri="{BB962C8B-B14F-4D97-AF65-F5344CB8AC3E}">
        <p14:creationId xmlns:p14="http://schemas.microsoft.com/office/powerpoint/2010/main" val="397878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66CD6F-9940-D14F-A9A2-BFA4E5D073AD}" type="slidenum">
              <a:rPr lang="en-US" smtClean="0"/>
              <a:pPr>
                <a:defRPr/>
              </a:pPr>
              <a:t>14</a:t>
            </a:fld>
            <a:endParaRPr lang="en-US" dirty="0"/>
          </a:p>
        </p:txBody>
      </p:sp>
    </p:spTree>
    <p:extLst>
      <p:ext uri="{BB962C8B-B14F-4D97-AF65-F5344CB8AC3E}">
        <p14:creationId xmlns:p14="http://schemas.microsoft.com/office/powerpoint/2010/main" val="2405429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15</a:t>
            </a:fld>
            <a:endParaRPr lang="en-US" altLang="en-US" dirty="0"/>
          </a:p>
        </p:txBody>
      </p:sp>
    </p:spTree>
    <p:extLst>
      <p:ext uri="{BB962C8B-B14F-4D97-AF65-F5344CB8AC3E}">
        <p14:creationId xmlns:p14="http://schemas.microsoft.com/office/powerpoint/2010/main" val="25714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16</a:t>
            </a:fld>
            <a:endParaRPr lang="en-US" altLang="en-US" dirty="0"/>
          </a:p>
        </p:txBody>
      </p:sp>
    </p:spTree>
    <p:extLst>
      <p:ext uri="{BB962C8B-B14F-4D97-AF65-F5344CB8AC3E}">
        <p14:creationId xmlns:p14="http://schemas.microsoft.com/office/powerpoint/2010/main" val="377509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66CD6F-9940-D14F-A9A2-BFA4E5D073AD}" type="slidenum">
              <a:rPr lang="en-US" smtClean="0"/>
              <a:pPr>
                <a:defRPr/>
              </a:pPr>
              <a:t>17</a:t>
            </a:fld>
            <a:endParaRPr lang="en-US" dirty="0"/>
          </a:p>
        </p:txBody>
      </p:sp>
    </p:spTree>
    <p:extLst>
      <p:ext uri="{BB962C8B-B14F-4D97-AF65-F5344CB8AC3E}">
        <p14:creationId xmlns:p14="http://schemas.microsoft.com/office/powerpoint/2010/main" val="228931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18</a:t>
            </a:fld>
            <a:endParaRPr lang="en-US" altLang="en-US" dirty="0"/>
          </a:p>
        </p:txBody>
      </p:sp>
    </p:spTree>
    <p:extLst>
      <p:ext uri="{BB962C8B-B14F-4D97-AF65-F5344CB8AC3E}">
        <p14:creationId xmlns:p14="http://schemas.microsoft.com/office/powerpoint/2010/main" val="1043064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66CD6F-9940-D14F-A9A2-BFA4E5D073AD}" type="slidenum">
              <a:rPr lang="en-US" smtClean="0"/>
              <a:pPr>
                <a:defRPr/>
              </a:pPr>
              <a:t>19</a:t>
            </a:fld>
            <a:endParaRPr lang="en-US" dirty="0"/>
          </a:p>
        </p:txBody>
      </p:sp>
    </p:spTree>
    <p:extLst>
      <p:ext uri="{BB962C8B-B14F-4D97-AF65-F5344CB8AC3E}">
        <p14:creationId xmlns:p14="http://schemas.microsoft.com/office/powerpoint/2010/main" val="58734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cs typeface="ＭＳ Ｐゴシック" pitchFamily="-112" charset="-128"/>
            </a:endParaRPr>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20</a:t>
            </a:fld>
            <a:endParaRPr lang="en-US" altLang="en-US" dirty="0"/>
          </a:p>
        </p:txBody>
      </p:sp>
    </p:spTree>
    <p:extLst>
      <p:ext uri="{BB962C8B-B14F-4D97-AF65-F5344CB8AC3E}">
        <p14:creationId xmlns:p14="http://schemas.microsoft.com/office/powerpoint/2010/main" val="337547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a:t>
            </a:fld>
            <a:endParaRPr lang="en-US" altLang="en-US" dirty="0"/>
          </a:p>
        </p:txBody>
      </p:sp>
    </p:spTree>
    <p:extLst>
      <p:ext uri="{BB962C8B-B14F-4D97-AF65-F5344CB8AC3E}">
        <p14:creationId xmlns:p14="http://schemas.microsoft.com/office/powerpoint/2010/main" val="2252163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21</a:t>
            </a:fld>
            <a:endParaRPr lang="en-US" altLang="en-US" dirty="0"/>
          </a:p>
        </p:txBody>
      </p:sp>
    </p:spTree>
    <p:extLst>
      <p:ext uri="{BB962C8B-B14F-4D97-AF65-F5344CB8AC3E}">
        <p14:creationId xmlns:p14="http://schemas.microsoft.com/office/powerpoint/2010/main" val="348207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66CD6F-9940-D14F-A9A2-BFA4E5D073AD}" type="slidenum">
              <a:rPr lang="en-US" smtClean="0"/>
              <a:pPr>
                <a:defRPr/>
              </a:pPr>
              <a:t>22</a:t>
            </a:fld>
            <a:endParaRPr lang="en-US" dirty="0"/>
          </a:p>
        </p:txBody>
      </p:sp>
    </p:spTree>
    <p:extLst>
      <p:ext uri="{BB962C8B-B14F-4D97-AF65-F5344CB8AC3E}">
        <p14:creationId xmlns:p14="http://schemas.microsoft.com/office/powerpoint/2010/main" val="4120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23</a:t>
            </a:fld>
            <a:endParaRPr lang="en-US" altLang="en-US" dirty="0"/>
          </a:p>
        </p:txBody>
      </p:sp>
    </p:spTree>
    <p:extLst>
      <p:ext uri="{BB962C8B-B14F-4D97-AF65-F5344CB8AC3E}">
        <p14:creationId xmlns:p14="http://schemas.microsoft.com/office/powerpoint/2010/main" val="3538306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24</a:t>
            </a:fld>
            <a:endParaRPr lang="en-US" altLang="en-US" dirty="0"/>
          </a:p>
        </p:txBody>
      </p:sp>
    </p:spTree>
    <p:extLst>
      <p:ext uri="{BB962C8B-B14F-4D97-AF65-F5344CB8AC3E}">
        <p14:creationId xmlns:p14="http://schemas.microsoft.com/office/powerpoint/2010/main" val="26984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25</a:t>
            </a:fld>
            <a:endParaRPr lang="en-US" altLang="en-US" dirty="0"/>
          </a:p>
        </p:txBody>
      </p:sp>
    </p:spTree>
    <p:extLst>
      <p:ext uri="{BB962C8B-B14F-4D97-AF65-F5344CB8AC3E}">
        <p14:creationId xmlns:p14="http://schemas.microsoft.com/office/powerpoint/2010/main" val="383321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91201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ea typeface="ＭＳ Ｐゴシック" panose="020B0600070205080204" pitchFamily="34" charset="-128"/>
              </a:defRPr>
            </a:lvl1pPr>
            <a:lvl2pPr marL="777943" indent="-299209">
              <a:spcBef>
                <a:spcPct val="30000"/>
              </a:spcBef>
              <a:defRPr sz="1300">
                <a:solidFill>
                  <a:schemeClr val="tx1"/>
                </a:solidFill>
                <a:latin typeface="Times New Roman" panose="02020603050405020304" pitchFamily="18" charset="0"/>
                <a:ea typeface="ＭＳ Ｐゴシック" panose="020B0600070205080204" pitchFamily="34" charset="-128"/>
              </a:defRPr>
            </a:lvl2pPr>
            <a:lvl3pPr marL="1196835"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3pPr>
            <a:lvl4pPr marL="1675569"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4pPr>
            <a:lvl5pPr marL="2154304" indent="-239367">
              <a:spcBef>
                <a:spcPct val="30000"/>
              </a:spcBef>
              <a:defRPr sz="1300">
                <a:solidFill>
                  <a:schemeClr val="tx1"/>
                </a:solidFill>
                <a:latin typeface="Times New Roman" panose="02020603050405020304" pitchFamily="18" charset="0"/>
                <a:ea typeface="ＭＳ Ｐゴシック" panose="020B0600070205080204" pitchFamily="34" charset="-128"/>
              </a:defRPr>
            </a:lvl5pPr>
            <a:lvl6pPr marL="2633038"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6pPr>
            <a:lvl7pPr marL="3111772"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7pPr>
            <a:lvl8pPr marL="3590506"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8pPr>
            <a:lvl9pPr marL="4069240" indent="-239367" eaLnBrk="0" fontAlgn="base" hangingPunct="0">
              <a:spcBef>
                <a:spcPct val="30000"/>
              </a:spcBef>
              <a:spcAft>
                <a:spcPct val="0"/>
              </a:spcAft>
              <a:defRPr sz="13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CA4AFAC-F524-4C37-8458-A3F12E4504F2}" type="slidenum">
              <a:rPr lang="en-US" altLang="en-US" smtClean="0">
                <a:latin typeface="Times" panose="02020603050405020304" pitchFamily="18" charset="0"/>
              </a:rPr>
              <a:pPr>
                <a:spcBef>
                  <a:spcPct val="0"/>
                </a:spcBef>
              </a:pPr>
              <a:t>27</a:t>
            </a:fld>
            <a:endParaRPr lang="en-US" altLang="en-US" dirty="0">
              <a:latin typeface="Times" panose="02020603050405020304" pitchFamily="18" charset="0"/>
            </a:endParaRPr>
          </a:p>
        </p:txBody>
      </p:sp>
    </p:spTree>
    <p:extLst>
      <p:ext uri="{BB962C8B-B14F-4D97-AF65-F5344CB8AC3E}">
        <p14:creationId xmlns:p14="http://schemas.microsoft.com/office/powerpoint/2010/main" val="43658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3</a:t>
            </a:fld>
            <a:endParaRPr lang="en-US" altLang="en-US" dirty="0"/>
          </a:p>
        </p:txBody>
      </p:sp>
    </p:spTree>
    <p:extLst>
      <p:ext uri="{BB962C8B-B14F-4D97-AF65-F5344CB8AC3E}">
        <p14:creationId xmlns:p14="http://schemas.microsoft.com/office/powerpoint/2010/main" val="380016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66CD6F-9940-D14F-A9A2-BFA4E5D073AD}" type="slidenum">
              <a:rPr lang="en-US" smtClean="0"/>
              <a:pPr>
                <a:defRPr/>
              </a:pPr>
              <a:t>4</a:t>
            </a:fld>
            <a:endParaRPr lang="en-US" dirty="0"/>
          </a:p>
        </p:txBody>
      </p:sp>
    </p:spTree>
    <p:extLst>
      <p:ext uri="{BB962C8B-B14F-4D97-AF65-F5344CB8AC3E}">
        <p14:creationId xmlns:p14="http://schemas.microsoft.com/office/powerpoint/2010/main" val="10679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5</a:t>
            </a:fld>
            <a:endParaRPr lang="en-US" altLang="en-US" dirty="0"/>
          </a:p>
        </p:txBody>
      </p:sp>
    </p:spTree>
    <p:extLst>
      <p:ext uri="{BB962C8B-B14F-4D97-AF65-F5344CB8AC3E}">
        <p14:creationId xmlns:p14="http://schemas.microsoft.com/office/powerpoint/2010/main" val="157139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6</a:t>
            </a:fld>
            <a:endParaRPr lang="en-US" altLang="en-US" dirty="0"/>
          </a:p>
        </p:txBody>
      </p:sp>
    </p:spTree>
    <p:extLst>
      <p:ext uri="{BB962C8B-B14F-4D97-AF65-F5344CB8AC3E}">
        <p14:creationId xmlns:p14="http://schemas.microsoft.com/office/powerpoint/2010/main" val="384394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7</a:t>
            </a:fld>
            <a:endParaRPr lang="en-US" altLang="en-US" dirty="0"/>
          </a:p>
        </p:txBody>
      </p:sp>
    </p:spTree>
    <p:extLst>
      <p:ext uri="{BB962C8B-B14F-4D97-AF65-F5344CB8AC3E}">
        <p14:creationId xmlns:p14="http://schemas.microsoft.com/office/powerpoint/2010/main" val="65570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latin typeface="Times New Roman" panose="02020603050405020304" pitchFamily="18" charset="0"/>
              <a:ea typeface="ＭＳ Ｐゴシック" panose="020B0600070205080204"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anose="02020603050405020304" pitchFamily="18" charset="0"/>
                <a:cs typeface="Arial" panose="020B0604020202020204" pitchFamily="34" charset="0"/>
              </a:defRPr>
            </a:lvl1pPr>
            <a:lvl2pPr marL="786074" indent="-302337">
              <a:defRPr sz="2500">
                <a:solidFill>
                  <a:schemeClr val="tx1"/>
                </a:solidFill>
                <a:latin typeface="Times" panose="02020603050405020304" pitchFamily="18" charset="0"/>
                <a:cs typeface="Arial" panose="020B0604020202020204" pitchFamily="34" charset="0"/>
              </a:defRPr>
            </a:lvl2pPr>
            <a:lvl3pPr marL="1209344" indent="-241869">
              <a:defRPr sz="2500">
                <a:solidFill>
                  <a:schemeClr val="tx1"/>
                </a:solidFill>
                <a:latin typeface="Times" panose="02020603050405020304" pitchFamily="18" charset="0"/>
                <a:cs typeface="Arial" panose="020B0604020202020204" pitchFamily="34" charset="0"/>
              </a:defRPr>
            </a:lvl3pPr>
            <a:lvl4pPr marL="1693081" indent="-241869">
              <a:defRPr sz="2500">
                <a:solidFill>
                  <a:schemeClr val="tx1"/>
                </a:solidFill>
                <a:latin typeface="Times" panose="02020603050405020304" pitchFamily="18" charset="0"/>
                <a:cs typeface="Arial" panose="020B0604020202020204" pitchFamily="34" charset="0"/>
              </a:defRPr>
            </a:lvl4pPr>
            <a:lvl5pPr marL="2176819" indent="-241869">
              <a:defRPr sz="2500">
                <a:solidFill>
                  <a:schemeClr val="tx1"/>
                </a:solidFill>
                <a:latin typeface="Times" panose="02020603050405020304" pitchFamily="18" charset="0"/>
                <a:cs typeface="Arial" panose="020B0604020202020204" pitchFamily="34" charset="0"/>
              </a:defRPr>
            </a:lvl5pPr>
            <a:lvl6pPr marL="2660558" indent="-241869" eaLnBrk="0" fontAlgn="base" hangingPunct="0">
              <a:spcBef>
                <a:spcPct val="0"/>
              </a:spcBef>
              <a:spcAft>
                <a:spcPct val="0"/>
              </a:spcAft>
              <a:defRPr sz="2500">
                <a:solidFill>
                  <a:schemeClr val="tx1"/>
                </a:solidFill>
                <a:latin typeface="Times" panose="02020603050405020304" pitchFamily="18" charset="0"/>
                <a:cs typeface="Arial" panose="020B0604020202020204" pitchFamily="34" charset="0"/>
              </a:defRPr>
            </a:lvl6pPr>
            <a:lvl7pPr marL="3144295" indent="-241869" eaLnBrk="0" fontAlgn="base" hangingPunct="0">
              <a:spcBef>
                <a:spcPct val="0"/>
              </a:spcBef>
              <a:spcAft>
                <a:spcPct val="0"/>
              </a:spcAft>
              <a:defRPr sz="2500">
                <a:solidFill>
                  <a:schemeClr val="tx1"/>
                </a:solidFill>
                <a:latin typeface="Times" panose="02020603050405020304" pitchFamily="18" charset="0"/>
                <a:cs typeface="Arial" panose="020B0604020202020204" pitchFamily="34" charset="0"/>
              </a:defRPr>
            </a:lvl7pPr>
            <a:lvl8pPr marL="3628032" indent="-241869" eaLnBrk="0" fontAlgn="base" hangingPunct="0">
              <a:spcBef>
                <a:spcPct val="0"/>
              </a:spcBef>
              <a:spcAft>
                <a:spcPct val="0"/>
              </a:spcAft>
              <a:defRPr sz="2500">
                <a:solidFill>
                  <a:schemeClr val="tx1"/>
                </a:solidFill>
                <a:latin typeface="Times" panose="02020603050405020304" pitchFamily="18" charset="0"/>
                <a:cs typeface="Arial" panose="020B0604020202020204" pitchFamily="34" charset="0"/>
              </a:defRPr>
            </a:lvl8pPr>
            <a:lvl9pPr marL="4111770" indent="-241869" eaLnBrk="0" fontAlgn="base" hangingPunct="0">
              <a:spcBef>
                <a:spcPct val="0"/>
              </a:spcBef>
              <a:spcAft>
                <a:spcPct val="0"/>
              </a:spcAft>
              <a:defRPr sz="2500">
                <a:solidFill>
                  <a:schemeClr val="tx1"/>
                </a:solidFill>
                <a:latin typeface="Times" panose="02020603050405020304" pitchFamily="18" charset="0"/>
                <a:cs typeface="Arial" panose="020B0604020202020204" pitchFamily="34" charset="0"/>
              </a:defRPr>
            </a:lvl9pPr>
          </a:lstStyle>
          <a:p>
            <a:fld id="{B50D30B8-4F33-424B-AE0C-E7D758F68A8A}" type="slidenum">
              <a:rPr lang="en-US" altLang="en-US" sz="1400"/>
              <a:pPr/>
              <a:t>8</a:t>
            </a:fld>
            <a:endParaRPr lang="en-US" altLang="en-US" sz="1400" dirty="0"/>
          </a:p>
        </p:txBody>
      </p:sp>
    </p:spTree>
    <p:extLst>
      <p:ext uri="{BB962C8B-B14F-4D97-AF65-F5344CB8AC3E}">
        <p14:creationId xmlns:p14="http://schemas.microsoft.com/office/powerpoint/2010/main" val="424571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041806-6F28-4C5A-BF88-5329F2A54041}" type="slidenum">
              <a:rPr lang="en-US" altLang="en-US" smtClean="0"/>
              <a:pPr>
                <a:defRPr/>
              </a:pPr>
              <a:t>9</a:t>
            </a:fld>
            <a:endParaRPr lang="en-US" altLang="en-US" dirty="0"/>
          </a:p>
        </p:txBody>
      </p:sp>
    </p:spTree>
    <p:extLst>
      <p:ext uri="{BB962C8B-B14F-4D97-AF65-F5344CB8AC3E}">
        <p14:creationId xmlns:p14="http://schemas.microsoft.com/office/powerpoint/2010/main" val="2884854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gradFill rotWithShape="0">
          <a:gsLst>
            <a:gs pos="0">
              <a:srgbClr val="FFFFFF"/>
            </a:gs>
            <a:gs pos="23000">
              <a:srgbClr val="276BA7"/>
            </a:gs>
            <a:gs pos="81000">
              <a:srgbClr val="002141"/>
            </a:gs>
            <a:gs pos="100000">
              <a:srgbClr val="002141"/>
            </a:gs>
          </a:gsLst>
          <a:lin ang="16200000"/>
        </a:gradFill>
        <a:effectLst/>
      </p:bgPr>
    </p:bg>
    <p:spTree>
      <p:nvGrpSpPr>
        <p:cNvPr id="1" name=""/>
        <p:cNvGrpSpPr/>
        <p:nvPr/>
      </p:nvGrpSpPr>
      <p:grpSpPr>
        <a:xfrm>
          <a:off x="0" y="0"/>
          <a:ext cx="0" cy="0"/>
          <a:chOff x="0" y="0"/>
          <a:chExt cx="0" cy="0"/>
        </a:xfrm>
      </p:grpSpPr>
      <p:sp>
        <p:nvSpPr>
          <p:cNvPr id="4" name="Line 28"/>
          <p:cNvSpPr>
            <a:spLocks noChangeShapeType="1"/>
          </p:cNvSpPr>
          <p:nvPr userDrawn="1"/>
        </p:nvSpPr>
        <p:spPr bwMode="auto">
          <a:xfrm flipH="1">
            <a:off x="2024063" y="4410075"/>
            <a:ext cx="7119937" cy="0"/>
          </a:xfrm>
          <a:prstGeom prst="line">
            <a:avLst/>
          </a:prstGeom>
          <a:noFill/>
          <a:ln w="15875">
            <a:solidFill>
              <a:schemeClr val="bg1">
                <a:alpha val="76077"/>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5" name="Picture 9" descr="NEO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414338"/>
            <a:ext cx="25431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xemptOrgLogo.png"/>
          <p:cNvPicPr>
            <a:picLocks noChangeAspect="1"/>
          </p:cNvPicPr>
          <p:nvPr userDrawn="1"/>
        </p:nvPicPr>
        <p:blipFill>
          <a:blip r:embed="rId3">
            <a:lum bright="100000" contrast="-100000"/>
            <a:extLst>
              <a:ext uri="{28A0092B-C50C-407E-A947-70E740481C1C}">
                <a14:useLocalDpi xmlns:a14="http://schemas.microsoft.com/office/drawing/2010/main" val="0"/>
              </a:ext>
            </a:extLst>
          </a:blip>
          <a:srcRect/>
          <a:stretch>
            <a:fillRect/>
          </a:stretch>
        </p:blipFill>
        <p:spPr bwMode="auto">
          <a:xfrm>
            <a:off x="2508250" y="836613"/>
            <a:ext cx="369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awGroup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7213" y="1460500"/>
            <a:ext cx="2455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025979" y="4416287"/>
            <a:ext cx="6417332" cy="1901606"/>
          </a:xfrm>
        </p:spPr>
        <p:txBody>
          <a:bodyPr rIns="91440" anchor="t"/>
          <a:lstStyle>
            <a:lvl1pPr marL="0" indent="0">
              <a:lnSpc>
                <a:spcPct val="120000"/>
              </a:lnSpc>
              <a:defRPr sz="2200" b="0" i="0" baseline="0">
                <a:solidFill>
                  <a:schemeClr val="bg1"/>
                </a:solidFill>
                <a:latin typeface="Century Gothic"/>
                <a:cs typeface="Century Gothic"/>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2003753" y="2663645"/>
            <a:ext cx="6413281" cy="1672841"/>
          </a:xfrm>
        </p:spPr>
        <p:txBody>
          <a:bodyPr rIns="91440" anchor="b"/>
          <a:lstStyle>
            <a:lvl1pPr>
              <a:lnSpc>
                <a:spcPct val="120000"/>
              </a:lnSpc>
              <a:defRPr sz="4100"/>
            </a:lvl1pPr>
          </a:lstStyle>
          <a:p>
            <a:r>
              <a:rPr lang="en-US"/>
              <a:t>Click to edit Master title style</a:t>
            </a:r>
            <a:endParaRPr lang="en-US" dirty="0"/>
          </a:p>
        </p:txBody>
      </p:sp>
      <p:sp>
        <p:nvSpPr>
          <p:cNvPr id="8" name="Rectangle 23"/>
          <p:cNvSpPr>
            <a:spLocks noGrp="1" noChangeArrowheads="1"/>
          </p:cNvSpPr>
          <p:nvPr>
            <p:ph type="ftr" sz="quarter" idx="10"/>
          </p:nvPr>
        </p:nvSpPr>
        <p:spPr>
          <a:xfrm>
            <a:off x="304800" y="6553200"/>
            <a:ext cx="8534400" cy="304800"/>
          </a:xfrm>
        </p:spPr>
        <p:txBody>
          <a:bodyPr/>
          <a:lstStyle>
            <a:lvl1pPr algn="r">
              <a:defRPr>
                <a:solidFill>
                  <a:schemeClr val="bg1">
                    <a:lumMod val="65000"/>
                  </a:schemeClr>
                </a:solidFill>
              </a:defRPr>
            </a:lvl1pPr>
          </a:lstStyle>
          <a:p>
            <a:pPr>
              <a:defRPr/>
            </a:pPr>
            <a:r>
              <a:rPr lang="en-US" dirty="0"/>
              <a:t>Copyright © 2018 NEO Law Group.</a:t>
            </a:r>
          </a:p>
        </p:txBody>
      </p:sp>
    </p:spTree>
    <p:extLst>
      <p:ext uri="{BB962C8B-B14F-4D97-AF65-F5344CB8AC3E}">
        <p14:creationId xmlns:p14="http://schemas.microsoft.com/office/powerpoint/2010/main" val="3664244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 2018 NEO Law Group.</a:t>
            </a:r>
          </a:p>
        </p:txBody>
      </p:sp>
      <p:sp>
        <p:nvSpPr>
          <p:cNvPr id="5" name="Rectangle 21"/>
          <p:cNvSpPr>
            <a:spLocks noGrp="1" noChangeArrowheads="1"/>
          </p:cNvSpPr>
          <p:nvPr>
            <p:ph type="sldNum" sz="quarter" idx="11"/>
          </p:nvPr>
        </p:nvSpPr>
        <p:spPr>
          <a:ln/>
        </p:spPr>
        <p:txBody>
          <a:bodyPr/>
          <a:lstStyle>
            <a:lvl1pPr>
              <a:defRPr/>
            </a:lvl1pPr>
          </a:lstStyle>
          <a:p>
            <a:pPr>
              <a:defRPr/>
            </a:pPr>
            <a:fld id="{98D77347-DC6C-4DCB-BC17-95CB530217CA}" type="slidenum">
              <a:rPr lang="en-US" altLang="en-US"/>
              <a:pPr>
                <a:defRPr/>
              </a:pPr>
              <a:t>‹#›</a:t>
            </a:fld>
            <a:endParaRPr lang="en-US" altLang="en-US" dirty="0"/>
          </a:p>
        </p:txBody>
      </p:sp>
    </p:spTree>
    <p:extLst>
      <p:ext uri="{BB962C8B-B14F-4D97-AF65-F5344CB8AC3E}">
        <p14:creationId xmlns:p14="http://schemas.microsoft.com/office/powerpoint/2010/main" val="31147550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27138"/>
            <a:ext cx="41910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27138"/>
            <a:ext cx="41910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 2018 NEO Law Group.</a:t>
            </a:r>
          </a:p>
        </p:txBody>
      </p:sp>
      <p:sp>
        <p:nvSpPr>
          <p:cNvPr id="6" name="Rectangle 21"/>
          <p:cNvSpPr>
            <a:spLocks noGrp="1" noChangeArrowheads="1"/>
          </p:cNvSpPr>
          <p:nvPr>
            <p:ph type="sldNum" sz="quarter" idx="11"/>
          </p:nvPr>
        </p:nvSpPr>
        <p:spPr>
          <a:ln/>
        </p:spPr>
        <p:txBody>
          <a:bodyPr/>
          <a:lstStyle>
            <a:lvl1pPr>
              <a:defRPr/>
            </a:lvl1pPr>
          </a:lstStyle>
          <a:p>
            <a:pPr>
              <a:defRPr/>
            </a:pPr>
            <a:fld id="{7BC77EC9-8599-4467-8095-0AF6CB48AF0C}" type="slidenum">
              <a:rPr lang="en-US" altLang="en-US"/>
              <a:pPr>
                <a:defRPr/>
              </a:pPr>
              <a:t>‹#›</a:t>
            </a:fld>
            <a:endParaRPr lang="en-US" altLang="en-US" dirty="0"/>
          </a:p>
        </p:txBody>
      </p:sp>
    </p:spTree>
    <p:extLst>
      <p:ext uri="{BB962C8B-B14F-4D97-AF65-F5344CB8AC3E}">
        <p14:creationId xmlns:p14="http://schemas.microsoft.com/office/powerpoint/2010/main" val="17138784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Copyright © 2018 NEO Law Group.</a:t>
            </a:r>
          </a:p>
        </p:txBody>
      </p:sp>
      <p:sp>
        <p:nvSpPr>
          <p:cNvPr id="4" name="Rectangle 21"/>
          <p:cNvSpPr>
            <a:spLocks noGrp="1" noChangeArrowheads="1"/>
          </p:cNvSpPr>
          <p:nvPr>
            <p:ph type="sldNum" sz="quarter" idx="11"/>
          </p:nvPr>
        </p:nvSpPr>
        <p:spPr>
          <a:ln/>
        </p:spPr>
        <p:txBody>
          <a:bodyPr/>
          <a:lstStyle>
            <a:lvl1pPr>
              <a:defRPr/>
            </a:lvl1pPr>
          </a:lstStyle>
          <a:p>
            <a:pPr>
              <a:defRPr/>
            </a:pPr>
            <a:fld id="{C6DF8AFE-CD2E-4026-BD3B-178941F781A3}" type="slidenum">
              <a:rPr lang="en-US" altLang="en-US"/>
              <a:pPr>
                <a:defRPr/>
              </a:pPr>
              <a:t>‹#›</a:t>
            </a:fld>
            <a:endParaRPr lang="en-US" altLang="en-US" dirty="0"/>
          </a:p>
        </p:txBody>
      </p:sp>
    </p:spTree>
    <p:extLst>
      <p:ext uri="{BB962C8B-B14F-4D97-AF65-F5344CB8AC3E}">
        <p14:creationId xmlns:p14="http://schemas.microsoft.com/office/powerpoint/2010/main" val="42253919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033713" y="6553200"/>
            <a:ext cx="5821362" cy="3048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750">
                <a:solidFill>
                  <a:schemeClr val="bg1">
                    <a:lumMod val="75000"/>
                  </a:schemeClr>
                </a:solidFill>
                <a:latin typeface="Arial" charset="0"/>
                <a:cs typeface="+mn-cs"/>
              </a:defRPr>
            </a:lvl1pPr>
          </a:lstStyle>
          <a:p>
            <a:pPr>
              <a:defRPr/>
            </a:pPr>
            <a:r>
              <a:rPr lang="en-US" dirty="0"/>
              <a:t>Copyright © 2018 NEO Law Group.</a:t>
            </a:r>
          </a:p>
        </p:txBody>
      </p:sp>
      <p:sp>
        <p:nvSpPr>
          <p:cNvPr id="1037" name="Rectangle 13"/>
          <p:cNvSpPr>
            <a:spLocks noChangeArrowheads="1"/>
          </p:cNvSpPr>
          <p:nvPr userDrawn="1"/>
        </p:nvSpPr>
        <p:spPr bwMode="auto">
          <a:xfrm>
            <a:off x="0" y="0"/>
            <a:ext cx="9144000" cy="1200150"/>
          </a:xfrm>
          <a:prstGeom prst="rect">
            <a:avLst/>
          </a:prstGeom>
          <a:gradFill rotWithShape="0">
            <a:gsLst>
              <a:gs pos="0">
                <a:srgbClr val="538ABA"/>
              </a:gs>
              <a:gs pos="56000">
                <a:srgbClr val="00264B"/>
              </a:gs>
              <a:gs pos="100000">
                <a:srgbClr val="00264B"/>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lgn="ctr">
              <a:defRPr/>
            </a:pPr>
            <a:endParaRPr lang="en-US" altLang="en-US" dirty="0">
              <a:solidFill>
                <a:srgbClr val="000000"/>
              </a:solidFill>
            </a:endParaRPr>
          </a:p>
        </p:txBody>
      </p:sp>
      <p:sp>
        <p:nvSpPr>
          <p:cNvPr id="1026" name="Rectangle 2"/>
          <p:cNvSpPr>
            <a:spLocks noGrp="1" noChangeArrowheads="1"/>
          </p:cNvSpPr>
          <p:nvPr>
            <p:ph type="title"/>
          </p:nvPr>
        </p:nvSpPr>
        <p:spPr bwMode="auto">
          <a:xfrm>
            <a:off x="457200" y="1524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9738" y="1227138"/>
            <a:ext cx="8399462"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5" name="Rectangle 21"/>
          <p:cNvSpPr>
            <a:spLocks noGrp="1" noChangeArrowheads="1"/>
          </p:cNvSpPr>
          <p:nvPr>
            <p:ph type="sldNum" sz="quarter" idx="4"/>
          </p:nvPr>
        </p:nvSpPr>
        <p:spPr bwMode="auto">
          <a:xfrm>
            <a:off x="6543675" y="6575425"/>
            <a:ext cx="2360613"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2"/>
                </a:solidFill>
                <a:latin typeface="Arial" panose="020B0604020202020204" pitchFamily="34" charset="0"/>
              </a:defRPr>
            </a:lvl1pPr>
          </a:lstStyle>
          <a:p>
            <a:pPr>
              <a:defRPr/>
            </a:pPr>
            <a:fld id="{99D6BACB-1E25-41FA-8F32-57526AF0046A}" type="slidenum">
              <a:rPr lang="en-US" altLang="en-US"/>
              <a:pPr>
                <a:defRPr/>
              </a:pPr>
              <a:t>‹#›</a:t>
            </a:fld>
            <a:endParaRPr lang="en-US" altLang="en-US" dirty="0"/>
          </a:p>
        </p:txBody>
      </p:sp>
      <p:pic>
        <p:nvPicPr>
          <p:cNvPr id="1031" name="Picture 10" descr="NEOlogo-ppt3.png"/>
          <p:cNvPicPr>
            <a:picLocks noChangeAspect="1"/>
          </p:cNvPicPr>
          <p:nvPr userDrawn="1"/>
        </p:nvPicPr>
        <p:blipFill>
          <a:blip r:embed="rId6">
            <a:lum bright="56000" contrast="-68000"/>
            <a:extLst>
              <a:ext uri="{28A0092B-C50C-407E-A947-70E740481C1C}">
                <a14:useLocalDpi xmlns:a14="http://schemas.microsoft.com/office/drawing/2010/main" val="0"/>
              </a:ext>
            </a:extLst>
          </a:blip>
          <a:srcRect/>
          <a:stretch>
            <a:fillRect/>
          </a:stretch>
        </p:blipFill>
        <p:spPr bwMode="auto">
          <a:xfrm>
            <a:off x="820738" y="6107113"/>
            <a:ext cx="1000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43" r:id="rId2"/>
    <p:sldLayoutId id="2147483844" r:id="rId3"/>
    <p:sldLayoutId id="2147483845" r:id="rId4"/>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wipe(left)">
                                      <p:cBhvr>
                                        <p:cTn id="7" dur="500"/>
                                        <p:tgtEl>
                                          <p:spTgt spid="103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2000"/>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2000"/>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2000"/>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2000"/>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26" grpId="0"/>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hf sldNum="0" hdr="0" dt="0"/>
  <p:txStyles>
    <p:titleStyle>
      <a:lvl1pPr algn="l" rtl="0" eaLnBrk="0" fontAlgn="base" hangingPunct="0">
        <a:spcBef>
          <a:spcPct val="0"/>
        </a:spcBef>
        <a:spcAft>
          <a:spcPct val="0"/>
        </a:spcAft>
        <a:defRPr sz="3000">
          <a:solidFill>
            <a:schemeClr val="bg1"/>
          </a:solidFill>
          <a:latin typeface="Century Gothic"/>
          <a:ea typeface="ＭＳ Ｐゴシック" pitchFamily="-112" charset="-128"/>
          <a:cs typeface="Century Gothic"/>
        </a:defRPr>
      </a:lvl1pPr>
      <a:lvl2pPr algn="l" rtl="0" eaLnBrk="0" fontAlgn="base" hangingPunct="0">
        <a:spcBef>
          <a:spcPct val="0"/>
        </a:spcBef>
        <a:spcAft>
          <a:spcPct val="0"/>
        </a:spcAft>
        <a:defRPr sz="3000">
          <a:solidFill>
            <a:schemeClr val="bg1"/>
          </a:solidFill>
          <a:latin typeface="Century Gothic" charset="0"/>
          <a:ea typeface="ＭＳ Ｐゴシック" pitchFamily="-112" charset="-128"/>
          <a:cs typeface="Century Gothic" pitchFamily="34" charset="0"/>
        </a:defRPr>
      </a:lvl2pPr>
      <a:lvl3pPr algn="l" rtl="0" eaLnBrk="0" fontAlgn="base" hangingPunct="0">
        <a:spcBef>
          <a:spcPct val="0"/>
        </a:spcBef>
        <a:spcAft>
          <a:spcPct val="0"/>
        </a:spcAft>
        <a:defRPr sz="3000">
          <a:solidFill>
            <a:schemeClr val="bg1"/>
          </a:solidFill>
          <a:latin typeface="Century Gothic" charset="0"/>
          <a:ea typeface="ＭＳ Ｐゴシック" pitchFamily="-112" charset="-128"/>
          <a:cs typeface="Century Gothic" pitchFamily="34" charset="0"/>
        </a:defRPr>
      </a:lvl3pPr>
      <a:lvl4pPr algn="l" rtl="0" eaLnBrk="0" fontAlgn="base" hangingPunct="0">
        <a:spcBef>
          <a:spcPct val="0"/>
        </a:spcBef>
        <a:spcAft>
          <a:spcPct val="0"/>
        </a:spcAft>
        <a:defRPr sz="3000">
          <a:solidFill>
            <a:schemeClr val="bg1"/>
          </a:solidFill>
          <a:latin typeface="Century Gothic" charset="0"/>
          <a:ea typeface="ＭＳ Ｐゴシック" pitchFamily="-112" charset="-128"/>
          <a:cs typeface="Century Gothic" pitchFamily="34" charset="0"/>
        </a:defRPr>
      </a:lvl4pPr>
      <a:lvl5pPr algn="l" rtl="0" eaLnBrk="0" fontAlgn="base" hangingPunct="0">
        <a:spcBef>
          <a:spcPct val="0"/>
        </a:spcBef>
        <a:spcAft>
          <a:spcPct val="0"/>
        </a:spcAft>
        <a:defRPr sz="3000">
          <a:solidFill>
            <a:schemeClr val="bg1"/>
          </a:solidFill>
          <a:latin typeface="Century Gothic" charset="0"/>
          <a:ea typeface="ＭＳ Ｐゴシック" pitchFamily="-112" charset="-128"/>
          <a:cs typeface="Century Gothic" pitchFamily="34" charset="0"/>
        </a:defRPr>
      </a:lvl5pPr>
      <a:lvl6pPr marL="457200" algn="l" rtl="0" fontAlgn="base">
        <a:spcBef>
          <a:spcPct val="0"/>
        </a:spcBef>
        <a:spcAft>
          <a:spcPct val="0"/>
        </a:spcAft>
        <a:defRPr sz="3200">
          <a:solidFill>
            <a:schemeClr val="bg1"/>
          </a:solidFill>
          <a:latin typeface="Times New Roman" pitchFamily="-112" charset="0"/>
        </a:defRPr>
      </a:lvl6pPr>
      <a:lvl7pPr marL="914400" algn="l" rtl="0" fontAlgn="base">
        <a:spcBef>
          <a:spcPct val="0"/>
        </a:spcBef>
        <a:spcAft>
          <a:spcPct val="0"/>
        </a:spcAft>
        <a:defRPr sz="3200">
          <a:solidFill>
            <a:schemeClr val="bg1"/>
          </a:solidFill>
          <a:latin typeface="Times New Roman" pitchFamily="-112" charset="0"/>
        </a:defRPr>
      </a:lvl7pPr>
      <a:lvl8pPr marL="1371600" algn="l" rtl="0" fontAlgn="base">
        <a:spcBef>
          <a:spcPct val="0"/>
        </a:spcBef>
        <a:spcAft>
          <a:spcPct val="0"/>
        </a:spcAft>
        <a:defRPr sz="3200">
          <a:solidFill>
            <a:schemeClr val="bg1"/>
          </a:solidFill>
          <a:latin typeface="Times New Roman" pitchFamily="-112" charset="0"/>
        </a:defRPr>
      </a:lvl8pPr>
      <a:lvl9pPr marL="1828800" algn="l" rtl="0" fontAlgn="base">
        <a:spcBef>
          <a:spcPct val="0"/>
        </a:spcBef>
        <a:spcAft>
          <a:spcPct val="0"/>
        </a:spcAft>
        <a:defRPr sz="3200">
          <a:solidFill>
            <a:schemeClr val="bg1"/>
          </a:solidFill>
          <a:latin typeface="Times New Roman" pitchFamily="-112" charset="0"/>
        </a:defRPr>
      </a:lvl9pPr>
    </p:titleStyle>
    <p:bodyStyle>
      <a:lvl1pPr marL="282575" indent="-282575" algn="l" rtl="0" eaLnBrk="0" fontAlgn="base" hangingPunct="0">
        <a:lnSpc>
          <a:spcPct val="110000"/>
        </a:lnSpc>
        <a:spcBef>
          <a:spcPct val="60000"/>
        </a:spcBef>
        <a:spcAft>
          <a:spcPct val="0"/>
        </a:spcAft>
        <a:defRPr sz="2800">
          <a:solidFill>
            <a:srgbClr val="08244B"/>
          </a:solidFill>
          <a:latin typeface="Georgia"/>
          <a:ea typeface="ＭＳ Ｐゴシック" pitchFamily="-112" charset="-128"/>
          <a:cs typeface="Georgia"/>
        </a:defRPr>
      </a:lvl1pPr>
      <a:lvl2pPr marL="684213" indent="-282575" algn="l" rtl="0" eaLnBrk="0" fontAlgn="base" hangingPunct="0">
        <a:lnSpc>
          <a:spcPct val="110000"/>
        </a:lnSpc>
        <a:spcBef>
          <a:spcPct val="60000"/>
        </a:spcBef>
        <a:spcAft>
          <a:spcPct val="0"/>
        </a:spcAft>
        <a:buClr>
          <a:srgbClr val="08244B"/>
        </a:buClr>
        <a:buFont typeface="Arial" panose="020B0604020202020204" pitchFamily="34" charset="0"/>
        <a:buChar char="•"/>
        <a:defRPr sz="2600">
          <a:solidFill>
            <a:srgbClr val="4C80AF"/>
          </a:solidFill>
          <a:latin typeface="Georgia"/>
          <a:ea typeface="ＭＳ Ｐゴシック" pitchFamily="-112" charset="-128"/>
          <a:cs typeface="Georgia"/>
        </a:defRPr>
      </a:lvl2pPr>
      <a:lvl3pPr marL="1258888" indent="-227013" algn="l" rtl="0" eaLnBrk="0" fontAlgn="base" hangingPunct="0">
        <a:lnSpc>
          <a:spcPct val="110000"/>
        </a:lnSpc>
        <a:spcBef>
          <a:spcPct val="60000"/>
        </a:spcBef>
        <a:spcAft>
          <a:spcPct val="0"/>
        </a:spcAft>
        <a:buClr>
          <a:srgbClr val="95CB9E"/>
        </a:buClr>
        <a:buChar char="•"/>
        <a:defRPr sz="2200">
          <a:solidFill>
            <a:srgbClr val="4C80AF"/>
          </a:solidFill>
          <a:latin typeface="Georgia"/>
          <a:ea typeface="ＭＳ Ｐゴシック" pitchFamily="-112" charset="-128"/>
          <a:cs typeface="Georgia"/>
        </a:defRPr>
      </a:lvl3pPr>
      <a:lvl4pPr marL="1714500" indent="-227013" algn="l" rtl="0" eaLnBrk="0" fontAlgn="base" hangingPunct="0">
        <a:lnSpc>
          <a:spcPct val="110000"/>
        </a:lnSpc>
        <a:spcBef>
          <a:spcPct val="60000"/>
        </a:spcBef>
        <a:spcAft>
          <a:spcPct val="0"/>
        </a:spcAft>
        <a:buChar char="–"/>
        <a:defRPr sz="2000">
          <a:solidFill>
            <a:srgbClr val="08244B"/>
          </a:solidFill>
          <a:latin typeface="Georgia"/>
          <a:ea typeface="ＭＳ Ｐゴシック" pitchFamily="-112" charset="-128"/>
          <a:cs typeface="Georgia"/>
        </a:defRPr>
      </a:lvl4pPr>
      <a:lvl5pPr marL="2225675" indent="-227013" algn="l" rtl="0" eaLnBrk="0" fontAlgn="base" hangingPunct="0">
        <a:lnSpc>
          <a:spcPct val="110000"/>
        </a:lnSpc>
        <a:spcBef>
          <a:spcPct val="60000"/>
        </a:spcBef>
        <a:spcAft>
          <a:spcPct val="0"/>
        </a:spcAft>
        <a:buChar char="»"/>
        <a:defRPr sz="2000">
          <a:solidFill>
            <a:srgbClr val="08244B"/>
          </a:solidFill>
          <a:latin typeface="Georgia"/>
          <a:ea typeface="ＭＳ Ｐゴシック" pitchFamily="-112" charset="-128"/>
          <a:cs typeface="Georgia"/>
        </a:defRPr>
      </a:lvl5pPr>
      <a:lvl6pPr marL="2682875" indent="-227013" algn="l" rtl="0" fontAlgn="base">
        <a:lnSpc>
          <a:spcPct val="110000"/>
        </a:lnSpc>
        <a:spcBef>
          <a:spcPct val="60000"/>
        </a:spcBef>
        <a:spcAft>
          <a:spcPct val="0"/>
        </a:spcAft>
        <a:buChar char="»"/>
        <a:defRPr sz="2000">
          <a:solidFill>
            <a:srgbClr val="004080"/>
          </a:solidFill>
          <a:latin typeface="+mn-lt"/>
          <a:ea typeface="ＭＳ Ｐゴシック" pitchFamily="-112" charset="-128"/>
        </a:defRPr>
      </a:lvl6pPr>
      <a:lvl7pPr marL="3140075" indent="-227013" algn="l" rtl="0" fontAlgn="base">
        <a:lnSpc>
          <a:spcPct val="110000"/>
        </a:lnSpc>
        <a:spcBef>
          <a:spcPct val="60000"/>
        </a:spcBef>
        <a:spcAft>
          <a:spcPct val="0"/>
        </a:spcAft>
        <a:buChar char="»"/>
        <a:defRPr sz="2000">
          <a:solidFill>
            <a:srgbClr val="004080"/>
          </a:solidFill>
          <a:latin typeface="+mn-lt"/>
          <a:ea typeface="ＭＳ Ｐゴシック" pitchFamily="-112" charset="-128"/>
        </a:defRPr>
      </a:lvl7pPr>
      <a:lvl8pPr marL="3597275" indent="-227013" algn="l" rtl="0" fontAlgn="base">
        <a:lnSpc>
          <a:spcPct val="110000"/>
        </a:lnSpc>
        <a:spcBef>
          <a:spcPct val="60000"/>
        </a:spcBef>
        <a:spcAft>
          <a:spcPct val="0"/>
        </a:spcAft>
        <a:buChar char="»"/>
        <a:defRPr sz="2000">
          <a:solidFill>
            <a:srgbClr val="004080"/>
          </a:solidFill>
          <a:latin typeface="+mn-lt"/>
          <a:ea typeface="ＭＳ Ｐゴシック" pitchFamily="-112" charset="-128"/>
        </a:defRPr>
      </a:lvl8pPr>
      <a:lvl9pPr marL="4054475" indent="-227013" algn="l" rtl="0" fontAlgn="base">
        <a:lnSpc>
          <a:spcPct val="110000"/>
        </a:lnSpc>
        <a:spcBef>
          <a:spcPct val="60000"/>
        </a:spcBef>
        <a:spcAft>
          <a:spcPct val="0"/>
        </a:spcAft>
        <a:buChar char="»"/>
        <a:defRPr sz="2000">
          <a:solidFill>
            <a:srgbClr val="004080"/>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5"/>
          <p:cNvSpPr>
            <a:spLocks noGrp="1"/>
          </p:cNvSpPr>
          <p:nvPr>
            <p:ph type="subTitle" idx="1"/>
          </p:nvPr>
        </p:nvSpPr>
        <p:spPr>
          <a:xfrm>
            <a:off x="1998663" y="4494213"/>
            <a:ext cx="6418262" cy="1901825"/>
          </a:xfrm>
        </p:spPr>
        <p:txBody>
          <a:bodyPr/>
          <a:lstStyle/>
          <a:p>
            <a:pPr>
              <a:lnSpc>
                <a:spcPct val="100000"/>
              </a:lnSpc>
              <a:spcBef>
                <a:spcPts val="600"/>
              </a:spcBef>
            </a:pPr>
            <a:r>
              <a:rPr lang="en-US" sz="2400" cap="all" dirty="0">
                <a:latin typeface="Century Gothic" pitchFamily="-105" charset="0"/>
                <a:ea typeface="Century Gothic" pitchFamily="-105" charset="0"/>
                <a:cs typeface="Century Gothic" pitchFamily="-105" charset="0"/>
              </a:rPr>
              <a:t>Finance Professionals Network - CompassPoint</a:t>
            </a:r>
            <a:r>
              <a:rPr lang="en-US" altLang="en-US" dirty="0">
                <a:latin typeface="Century Gothic" panose="020B0502020202020204" pitchFamily="34" charset="0"/>
                <a:ea typeface="ＭＳ Ｐゴシック" panose="020B0600070205080204" pitchFamily="34" charset="-128"/>
                <a:cs typeface="Georgia" panose="02040502050405020303" pitchFamily="18" charset="0"/>
              </a:rPr>
              <a:t/>
            </a:r>
            <a:br>
              <a:rPr lang="en-US" altLang="en-US" dirty="0">
                <a:latin typeface="Century Gothic" panose="020B0502020202020204" pitchFamily="34" charset="0"/>
                <a:ea typeface="ＭＳ Ｐゴシック" panose="020B0600070205080204" pitchFamily="34" charset="-128"/>
                <a:cs typeface="Georgia" panose="02040502050405020303" pitchFamily="18" charset="0"/>
              </a:rPr>
            </a:br>
            <a:r>
              <a:rPr lang="en-US" altLang="en-US" dirty="0">
                <a:latin typeface="Century Gothic" panose="020B0502020202020204" pitchFamily="34" charset="0"/>
                <a:ea typeface="ＭＳ Ｐゴシック" panose="020B0600070205080204" pitchFamily="34" charset="-128"/>
                <a:cs typeface="Georgia" panose="02040502050405020303" pitchFamily="18" charset="0"/>
              </a:rPr>
              <a:t>February 1, 2018</a:t>
            </a:r>
          </a:p>
          <a:p>
            <a:pPr>
              <a:lnSpc>
                <a:spcPct val="100000"/>
              </a:lnSpc>
              <a:spcBef>
                <a:spcPts val="600"/>
              </a:spcBef>
            </a:pPr>
            <a:r>
              <a:rPr lang="en-US" altLang="en-US" dirty="0">
                <a:latin typeface="Century Gothic" panose="020B0502020202020204" pitchFamily="34" charset="0"/>
                <a:ea typeface="ＭＳ Ｐゴシック" panose="020B0600070205080204" pitchFamily="34" charset="-128"/>
                <a:cs typeface="Georgia" panose="02040502050405020303" pitchFamily="18" charset="0"/>
              </a:rPr>
              <a:t/>
            </a:r>
            <a:br>
              <a:rPr lang="en-US" altLang="en-US" dirty="0">
                <a:latin typeface="Century Gothic" panose="020B0502020202020204" pitchFamily="34" charset="0"/>
                <a:ea typeface="ＭＳ Ｐゴシック" panose="020B0600070205080204" pitchFamily="34" charset="-128"/>
                <a:cs typeface="Georgia" panose="02040502050405020303" pitchFamily="18" charset="0"/>
              </a:rPr>
            </a:br>
            <a:r>
              <a:rPr lang="en-US" altLang="en-US" dirty="0">
                <a:latin typeface="Century Gothic" panose="020B0502020202020204" pitchFamily="34" charset="0"/>
                <a:ea typeface="ＭＳ Ｐゴシック" panose="020B0600070205080204" pitchFamily="34" charset="-128"/>
                <a:cs typeface="Georgia" panose="02040502050405020303" pitchFamily="18" charset="0"/>
              </a:rPr>
              <a:t>Presented by Erin Bradrick &amp; Gene Takagi</a:t>
            </a:r>
          </a:p>
        </p:txBody>
      </p:sp>
      <p:sp>
        <p:nvSpPr>
          <p:cNvPr id="8195" name="Title 4"/>
          <p:cNvSpPr>
            <a:spLocks noGrp="1"/>
          </p:cNvSpPr>
          <p:nvPr>
            <p:ph type="ctrTitle"/>
          </p:nvPr>
        </p:nvSpPr>
        <p:spPr>
          <a:xfrm>
            <a:off x="1998663" y="2592387"/>
            <a:ext cx="6413500" cy="1673225"/>
          </a:xfrm>
        </p:spPr>
        <p:txBody>
          <a:bodyPr/>
          <a:lstStyle/>
          <a:p>
            <a:r>
              <a:rPr lang="en-US" altLang="en-US" sz="2800" dirty="0">
                <a:latin typeface="Century Gothic" panose="020B0502020202020204" pitchFamily="34" charset="0"/>
                <a:ea typeface="ＭＳ Ｐゴシック" panose="020B0600070205080204" pitchFamily="34" charset="-128"/>
                <a:cs typeface="Century Gothic" panose="020B0502020202020204" pitchFamily="34" charset="0"/>
              </a:rPr>
              <a:t>The New Tax Law and What it Means for Nonprofits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3A085-B49E-0C4F-B34A-B0BB261E8844}"/>
              </a:ext>
            </a:extLst>
          </p:cNvPr>
          <p:cNvSpPr>
            <a:spLocks noGrp="1"/>
          </p:cNvSpPr>
          <p:nvPr>
            <p:ph type="title"/>
          </p:nvPr>
        </p:nvSpPr>
        <p:spPr/>
        <p:txBody>
          <a:bodyPr/>
          <a:lstStyle/>
          <a:p>
            <a:r>
              <a:rPr lang="en-US" dirty="0"/>
              <a:t>Pre-2018 Marginal Corporate Tax Rates</a:t>
            </a:r>
          </a:p>
        </p:txBody>
      </p:sp>
      <p:graphicFrame>
        <p:nvGraphicFramePr>
          <p:cNvPr id="5" name="Content Placeholder 4">
            <a:extLst>
              <a:ext uri="{FF2B5EF4-FFF2-40B4-BE49-F238E27FC236}">
                <a16:creationId xmlns:a16="http://schemas.microsoft.com/office/drawing/2014/main" xmlns="" id="{18E61102-9667-B248-8642-62791C25C62A}"/>
              </a:ext>
            </a:extLst>
          </p:cNvPr>
          <p:cNvGraphicFramePr>
            <a:graphicFrameLocks noGrp="1"/>
          </p:cNvGraphicFramePr>
          <p:nvPr>
            <p:ph idx="1"/>
          </p:nvPr>
        </p:nvGraphicFramePr>
        <p:xfrm>
          <a:off x="1350591" y="1407319"/>
          <a:ext cx="6577756" cy="4457700"/>
        </p:xfrm>
        <a:graphic>
          <a:graphicData uri="http://schemas.openxmlformats.org/drawingml/2006/table">
            <a:tbl>
              <a:tblPr/>
              <a:tblGrid>
                <a:gridCol w="3716134">
                  <a:extLst>
                    <a:ext uri="{9D8B030D-6E8A-4147-A177-3AD203B41FA5}">
                      <a16:colId xmlns:a16="http://schemas.microsoft.com/office/drawing/2014/main" xmlns="" val="412177478"/>
                    </a:ext>
                  </a:extLst>
                </a:gridCol>
                <a:gridCol w="2861622">
                  <a:extLst>
                    <a:ext uri="{9D8B030D-6E8A-4147-A177-3AD203B41FA5}">
                      <a16:colId xmlns:a16="http://schemas.microsoft.com/office/drawing/2014/main" xmlns="" val="1910079295"/>
                    </a:ext>
                  </a:extLst>
                </a:gridCol>
              </a:tblGrid>
              <a:tr h="0">
                <a:tc>
                  <a:txBody>
                    <a:bodyPr/>
                    <a:lstStyle/>
                    <a:p>
                      <a:pPr fontAlgn="ctr"/>
                      <a:r>
                        <a:rPr lang="en-US">
                          <a:solidFill>
                            <a:srgbClr val="FFFFFF"/>
                          </a:solidFill>
                          <a:effectLst/>
                        </a:rPr>
                        <a:t>Corporate Income</a:t>
                      </a:r>
                    </a:p>
                  </a:txBody>
                  <a:tcPr marL="95250" marR="95250" marT="95250" marB="952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222222"/>
                    </a:solidFill>
                  </a:tcPr>
                </a:tc>
                <a:tc>
                  <a:txBody>
                    <a:bodyPr/>
                    <a:lstStyle/>
                    <a:p>
                      <a:pPr fontAlgn="ctr"/>
                      <a:r>
                        <a:rPr lang="en-US">
                          <a:solidFill>
                            <a:srgbClr val="FFFFFF"/>
                          </a:solidFill>
                          <a:effectLst/>
                        </a:rPr>
                        <a:t>Marginal Corporate Tax Rate</a:t>
                      </a:r>
                    </a:p>
                  </a:txBody>
                  <a:tcPr marL="95250" marR="95250" marT="95250" marB="95250" anchor="ctr">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222222"/>
                    </a:solidFill>
                  </a:tcPr>
                </a:tc>
                <a:extLst>
                  <a:ext uri="{0D108BD9-81ED-4DB2-BD59-A6C34878D82A}">
                    <a16:rowId xmlns:a16="http://schemas.microsoft.com/office/drawing/2014/main" xmlns="" val="1711559368"/>
                  </a:ext>
                </a:extLst>
              </a:tr>
              <a:tr h="0">
                <a:tc>
                  <a:txBody>
                    <a:bodyPr/>
                    <a:lstStyle/>
                    <a:p>
                      <a:pPr fontAlgn="t"/>
                      <a:r>
                        <a:rPr lang="en-US">
                          <a:effectLst/>
                        </a:rPr>
                        <a:t>$0 to $50,000</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15%</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415443806"/>
                  </a:ext>
                </a:extLst>
              </a:tr>
              <a:tr h="0">
                <a:tc>
                  <a:txBody>
                    <a:bodyPr/>
                    <a:lstStyle/>
                    <a:p>
                      <a:pPr fontAlgn="t"/>
                      <a:r>
                        <a:rPr lang="en-US">
                          <a:effectLst/>
                        </a:rPr>
                        <a:t>$50,000 to $75,000</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25%</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440326883"/>
                  </a:ext>
                </a:extLst>
              </a:tr>
              <a:tr h="0">
                <a:tc>
                  <a:txBody>
                    <a:bodyPr/>
                    <a:lstStyle/>
                    <a:p>
                      <a:pPr fontAlgn="t"/>
                      <a:r>
                        <a:rPr lang="en-US">
                          <a:effectLst/>
                        </a:rPr>
                        <a:t>$75,000 to $100,000</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34%</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834088507"/>
                  </a:ext>
                </a:extLst>
              </a:tr>
              <a:tr h="0">
                <a:tc>
                  <a:txBody>
                    <a:bodyPr/>
                    <a:lstStyle/>
                    <a:p>
                      <a:pPr fontAlgn="t"/>
                      <a:r>
                        <a:rPr lang="en-US" b="1">
                          <a:effectLst/>
                        </a:rPr>
                        <a:t>$100,000 to $335,000</a:t>
                      </a:r>
                      <a:endParaRPr lang="en-US">
                        <a:effectLst/>
                      </a:endParaRP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b="1">
                          <a:effectLst/>
                        </a:rPr>
                        <a:t>39%</a:t>
                      </a:r>
                      <a:endParaRPr lang="en-US">
                        <a:effectLst/>
                      </a:endParaRP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376318277"/>
                  </a:ext>
                </a:extLst>
              </a:tr>
              <a:tr h="0">
                <a:tc>
                  <a:txBody>
                    <a:bodyPr/>
                    <a:lstStyle/>
                    <a:p>
                      <a:pPr fontAlgn="t"/>
                      <a:r>
                        <a:rPr lang="en-US">
                          <a:effectLst/>
                        </a:rPr>
                        <a:t>$335,000 to $10 million</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34%</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87225046"/>
                  </a:ext>
                </a:extLst>
              </a:tr>
              <a:tr h="0">
                <a:tc>
                  <a:txBody>
                    <a:bodyPr/>
                    <a:lstStyle/>
                    <a:p>
                      <a:pPr fontAlgn="t"/>
                      <a:r>
                        <a:rPr lang="en-US">
                          <a:effectLst/>
                        </a:rPr>
                        <a:t>$10 million to $15 million</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a:effectLst/>
                        </a:rPr>
                        <a:t>35%</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075432561"/>
                  </a:ext>
                </a:extLst>
              </a:tr>
              <a:tr h="0">
                <a:tc>
                  <a:txBody>
                    <a:bodyPr/>
                    <a:lstStyle/>
                    <a:p>
                      <a:pPr fontAlgn="t"/>
                      <a:r>
                        <a:rPr lang="en-US" b="1">
                          <a:effectLst/>
                        </a:rPr>
                        <a:t>$15 million to $18,333,333</a:t>
                      </a:r>
                      <a:endParaRPr lang="en-US">
                        <a:effectLst/>
                      </a:endParaRP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b="1">
                          <a:effectLst/>
                        </a:rPr>
                        <a:t>38%</a:t>
                      </a:r>
                      <a:endParaRPr lang="en-US">
                        <a:effectLst/>
                      </a:endParaRP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862668108"/>
                  </a:ext>
                </a:extLst>
              </a:tr>
              <a:tr h="0">
                <a:tc>
                  <a:txBody>
                    <a:bodyPr/>
                    <a:lstStyle/>
                    <a:p>
                      <a:pPr fontAlgn="t"/>
                      <a:r>
                        <a:rPr lang="en-US">
                          <a:effectLst/>
                        </a:rPr>
                        <a:t>Above $18,333,333</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dirty="0">
                          <a:effectLst/>
                        </a:rPr>
                        <a:t>35%</a:t>
                      </a:r>
                    </a:p>
                  </a:txBody>
                  <a:tcPr marL="95250" marR="95250" marT="95250" marB="9525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2789783672"/>
                  </a:ext>
                </a:extLst>
              </a:tr>
            </a:tbl>
          </a:graphicData>
        </a:graphic>
      </p:graphicFrame>
      <p:sp>
        <p:nvSpPr>
          <p:cNvPr id="4" name="Footer Placeholder 3">
            <a:extLst>
              <a:ext uri="{FF2B5EF4-FFF2-40B4-BE49-F238E27FC236}">
                <a16:creationId xmlns:a16="http://schemas.microsoft.com/office/drawing/2014/main" xmlns="" id="{91CDE5D8-7670-9F49-824D-92EB069293DE}"/>
              </a:ext>
            </a:extLst>
          </p:cNvPr>
          <p:cNvSpPr>
            <a:spLocks noGrp="1"/>
          </p:cNvSpPr>
          <p:nvPr>
            <p:ph type="ftr" sz="quarter" idx="10"/>
          </p:nvPr>
        </p:nvSpPr>
        <p:spPr/>
        <p:txBody>
          <a:bodyPr/>
          <a:lstStyle/>
          <a:p>
            <a:pPr>
              <a:defRPr/>
            </a:pPr>
            <a:r>
              <a:rPr lang="en-US"/>
              <a:t>Copyright © 2018 NEO Law Group.</a:t>
            </a:r>
            <a:endParaRPr lang="en-US" dirty="0"/>
          </a:p>
        </p:txBody>
      </p:sp>
    </p:spTree>
    <p:extLst>
      <p:ext uri="{BB962C8B-B14F-4D97-AF65-F5344CB8AC3E}">
        <p14:creationId xmlns:p14="http://schemas.microsoft.com/office/powerpoint/2010/main" val="12292954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22531" name="Content Placeholder 2"/>
          <p:cNvSpPr>
            <a:spLocks noGrp="1"/>
          </p:cNvSpPr>
          <p:nvPr>
            <p:ph idx="1"/>
          </p:nvPr>
        </p:nvSpPr>
        <p:spPr/>
        <p:txBody>
          <a:bodyPr/>
          <a:lstStyle/>
          <a:p>
            <a:pPr algn="ctr">
              <a:lnSpc>
                <a:spcPct val="100000"/>
              </a:lnSpc>
              <a:spcBef>
                <a:spcPts val="0"/>
              </a:spcBef>
            </a:pPr>
            <a:r>
              <a:rPr lang="en-US" altLang="en-US" sz="4000" dirty="0">
                <a:latin typeface="Georgia" panose="02040502050405020303" pitchFamily="18" charset="0"/>
                <a:ea typeface="ＭＳ Ｐゴシック" panose="020B0600070205080204" pitchFamily="34" charset="-128"/>
                <a:cs typeface="Georgia" panose="02040502050405020303" pitchFamily="18" charset="0"/>
              </a:rPr>
              <a:t>Executive Compensation &amp;</a:t>
            </a:r>
          </a:p>
          <a:p>
            <a:pPr algn="ctr">
              <a:lnSpc>
                <a:spcPct val="100000"/>
              </a:lnSpc>
              <a:spcBef>
                <a:spcPts val="0"/>
              </a:spcBef>
            </a:pPr>
            <a:r>
              <a:rPr lang="en-US" altLang="en-US" sz="4000" dirty="0">
                <a:latin typeface="Georgia" panose="02040502050405020303" pitchFamily="18" charset="0"/>
                <a:ea typeface="ＭＳ Ｐゴシック" panose="020B0600070205080204" pitchFamily="34" charset="-128"/>
                <a:cs typeface="Georgia" panose="02040502050405020303" pitchFamily="18" charset="0"/>
              </a:rPr>
              <a:t>Employee Benefits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897CD-6920-4262-9842-9AE2E0AF4EAF}"/>
              </a:ext>
            </a:extLst>
          </p:cNvPr>
          <p:cNvSpPr>
            <a:spLocks noGrp="1"/>
          </p:cNvSpPr>
          <p:nvPr>
            <p:ph type="title"/>
          </p:nvPr>
        </p:nvSpPr>
        <p:spPr/>
        <p:txBody>
          <a:bodyPr/>
          <a:lstStyle/>
          <a:p>
            <a:r>
              <a:rPr lang="en-US" dirty="0"/>
              <a:t>Executive Compensation Changes</a:t>
            </a:r>
          </a:p>
        </p:txBody>
      </p:sp>
      <p:sp>
        <p:nvSpPr>
          <p:cNvPr id="3" name="Content Placeholder 2">
            <a:extLst>
              <a:ext uri="{FF2B5EF4-FFF2-40B4-BE49-F238E27FC236}">
                <a16:creationId xmlns:a16="http://schemas.microsoft.com/office/drawing/2014/main" xmlns="" id="{1A0C352A-A245-4EE9-AFBA-DF902CB57D8C}"/>
              </a:ext>
            </a:extLst>
          </p:cNvPr>
          <p:cNvSpPr>
            <a:spLocks noGrp="1"/>
          </p:cNvSpPr>
          <p:nvPr>
            <p:ph idx="1"/>
          </p:nvPr>
        </p:nvSpPr>
        <p:spPr/>
        <p:txBody>
          <a:bodyPr/>
          <a:lstStyle/>
          <a:p>
            <a:pPr marL="457200" indent="-457200">
              <a:buFont typeface="Arial" panose="020B0604020202020204" pitchFamily="34" charset="0"/>
              <a:buChar char="•"/>
            </a:pPr>
            <a:r>
              <a:rPr lang="en-US" dirty="0"/>
              <a:t>New 21% excise tax on compensation over $1M and parachute payments</a:t>
            </a:r>
          </a:p>
          <a:p>
            <a:pPr marL="858838" lvl="1" indent="-457200"/>
            <a:r>
              <a:rPr lang="en-US" sz="2400" dirty="0"/>
              <a:t>Applies to top 5 most highly compensated employees receiving over $1M, subject to certain exceptions</a:t>
            </a:r>
          </a:p>
          <a:p>
            <a:pPr marL="858838" lvl="1" indent="-457200"/>
            <a:r>
              <a:rPr lang="en-US" sz="2400" dirty="0"/>
              <a:t>Includes “remuneration” of all kinds not subject to substantial risk of forfeiture, regardless of reasonableness</a:t>
            </a:r>
          </a:p>
          <a:p>
            <a:pPr marL="858838" lvl="1" indent="-457200"/>
            <a:r>
              <a:rPr lang="en-US" sz="2400" dirty="0"/>
              <a:t>Includes compensation from related parties</a:t>
            </a:r>
          </a:p>
          <a:p>
            <a:pPr marL="858838" lvl="1" indent="-457200"/>
            <a:r>
              <a:rPr lang="en-US" sz="2400" dirty="0"/>
              <a:t>Tax is paid by the employer nonprofit, not the employee</a:t>
            </a:r>
          </a:p>
        </p:txBody>
      </p:sp>
      <p:sp>
        <p:nvSpPr>
          <p:cNvPr id="4" name="Footer Placeholder 3">
            <a:extLst>
              <a:ext uri="{FF2B5EF4-FFF2-40B4-BE49-F238E27FC236}">
                <a16:creationId xmlns:a16="http://schemas.microsoft.com/office/drawing/2014/main" xmlns="" id="{4A35502F-5E0E-476E-9321-3E15896432DD}"/>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30356230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2641D-B8DC-4E2B-BFF3-DCCFCD92B755}"/>
              </a:ext>
            </a:extLst>
          </p:cNvPr>
          <p:cNvSpPr>
            <a:spLocks noGrp="1"/>
          </p:cNvSpPr>
          <p:nvPr>
            <p:ph type="title"/>
          </p:nvPr>
        </p:nvSpPr>
        <p:spPr/>
        <p:txBody>
          <a:bodyPr/>
          <a:lstStyle/>
          <a:p>
            <a:r>
              <a:rPr lang="en-US" dirty="0"/>
              <a:t>Employee Benefits</a:t>
            </a:r>
          </a:p>
        </p:txBody>
      </p:sp>
      <p:sp>
        <p:nvSpPr>
          <p:cNvPr id="3" name="Content Placeholder 2">
            <a:extLst>
              <a:ext uri="{FF2B5EF4-FFF2-40B4-BE49-F238E27FC236}">
                <a16:creationId xmlns:a16="http://schemas.microsoft.com/office/drawing/2014/main" xmlns="" id="{5724DE18-D904-43D7-B168-43CA413FAD6E}"/>
              </a:ext>
            </a:extLst>
          </p:cNvPr>
          <p:cNvSpPr>
            <a:spLocks noGrp="1"/>
          </p:cNvSpPr>
          <p:nvPr>
            <p:ph idx="1"/>
          </p:nvPr>
        </p:nvSpPr>
        <p:spPr>
          <a:xfrm>
            <a:off x="439738" y="1227137"/>
            <a:ext cx="8399462" cy="5048971"/>
          </a:xfrm>
        </p:spPr>
        <p:txBody>
          <a:bodyPr/>
          <a:lstStyle/>
          <a:p>
            <a:pPr marL="457200" indent="-457200">
              <a:buFont typeface="Arial" panose="020B0604020202020204" pitchFamily="34" charset="0"/>
              <a:buChar char="•"/>
            </a:pPr>
            <a:r>
              <a:rPr lang="en-US" sz="2600" dirty="0"/>
              <a:t>New unrelated business income tax (“UBIT”) on value of certain fringe benefits for employees</a:t>
            </a:r>
          </a:p>
          <a:p>
            <a:pPr marL="858838" lvl="1" indent="-457200"/>
            <a:r>
              <a:rPr lang="en-US" sz="2400" dirty="0"/>
              <a:t>Applies to qualified transportation fringe benefits not included in taxable income;</a:t>
            </a:r>
          </a:p>
          <a:p>
            <a:pPr marL="858838" lvl="1" indent="-457200"/>
            <a:r>
              <a:rPr lang="en-US" sz="2400" dirty="0"/>
              <a:t>Parking reimbursements; and</a:t>
            </a:r>
          </a:p>
          <a:p>
            <a:pPr marL="858838" lvl="1" indent="-457200"/>
            <a:r>
              <a:rPr lang="en-US" sz="2400" dirty="0"/>
              <a:t>On-site athletics facilities (like a gym)</a:t>
            </a:r>
          </a:p>
          <a:p>
            <a:pPr marL="457200" indent="-457200">
              <a:buFont typeface="Arial" panose="020B0604020202020204" pitchFamily="34" charset="0"/>
              <a:buChar char="•"/>
            </a:pPr>
            <a:r>
              <a:rPr lang="en-US" sz="2600" dirty="0"/>
              <a:t>To avoid UBIT, employer may either provide these benefits as taxable income to employees or stop providing them (if permitted by local/state law)</a:t>
            </a:r>
          </a:p>
        </p:txBody>
      </p:sp>
      <p:sp>
        <p:nvSpPr>
          <p:cNvPr id="4" name="Footer Placeholder 3">
            <a:extLst>
              <a:ext uri="{FF2B5EF4-FFF2-40B4-BE49-F238E27FC236}">
                <a16:creationId xmlns:a16="http://schemas.microsoft.com/office/drawing/2014/main" xmlns="" id="{1B56AE32-2D4C-48E4-BB0A-6214E7116D48}"/>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22555976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spcBef>
                <a:spcPts val="1200"/>
              </a:spcBef>
            </a:pPr>
            <a:r>
              <a:rPr lang="en-US" sz="4000" dirty="0"/>
              <a:t>Colleges &amp; Universities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2028478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DC2D1-5114-499B-9B2A-BD7BF40F3DF7}"/>
              </a:ext>
            </a:extLst>
          </p:cNvPr>
          <p:cNvSpPr>
            <a:spLocks noGrp="1"/>
          </p:cNvSpPr>
          <p:nvPr>
            <p:ph type="title"/>
          </p:nvPr>
        </p:nvSpPr>
        <p:spPr/>
        <p:txBody>
          <a:bodyPr/>
          <a:lstStyle/>
          <a:p>
            <a:r>
              <a:rPr lang="en-US" dirty="0"/>
              <a:t>New Excise Tax</a:t>
            </a:r>
          </a:p>
        </p:txBody>
      </p:sp>
      <p:sp>
        <p:nvSpPr>
          <p:cNvPr id="3" name="Content Placeholder 2">
            <a:extLst>
              <a:ext uri="{FF2B5EF4-FFF2-40B4-BE49-F238E27FC236}">
                <a16:creationId xmlns:a16="http://schemas.microsoft.com/office/drawing/2014/main" xmlns="" id="{596E9343-1373-4DFC-9696-FBC42C1F19CE}"/>
              </a:ext>
            </a:extLst>
          </p:cNvPr>
          <p:cNvSpPr>
            <a:spLocks noGrp="1"/>
          </p:cNvSpPr>
          <p:nvPr>
            <p:ph idx="1"/>
          </p:nvPr>
        </p:nvSpPr>
        <p:spPr>
          <a:xfrm>
            <a:off x="439738" y="1227137"/>
            <a:ext cx="8399462" cy="5007407"/>
          </a:xfrm>
        </p:spPr>
        <p:txBody>
          <a:bodyPr/>
          <a:lstStyle/>
          <a:p>
            <a:pPr marL="457200" indent="-457200">
              <a:buFont typeface="Arial" panose="020B0604020202020204" pitchFamily="34" charset="0"/>
              <a:buChar char="•"/>
            </a:pPr>
            <a:r>
              <a:rPr lang="en-US" sz="2600" dirty="0"/>
              <a:t>New 1.4% excise tax on net investment income if:</a:t>
            </a:r>
          </a:p>
          <a:p>
            <a:pPr marL="858838" lvl="1" indent="-457200"/>
            <a:r>
              <a:rPr lang="en-US" sz="2400" dirty="0"/>
              <a:t>At least 500 tuition-paying students in the preceding year;</a:t>
            </a:r>
          </a:p>
          <a:p>
            <a:pPr marL="858838" lvl="1" indent="-457200"/>
            <a:r>
              <a:rPr lang="en-US" sz="2400" dirty="0"/>
              <a:t>More than 50% of which are located in the U.S.; and</a:t>
            </a:r>
          </a:p>
          <a:p>
            <a:pPr marL="858838" lvl="1" indent="-457200"/>
            <a:r>
              <a:rPr lang="en-US" sz="2400" dirty="0"/>
              <a:t>The aggregate FMV of its assets not used directly in carrying out its exempt purposes at the end of the preceding taxable year was at least $500,000 per student</a:t>
            </a:r>
          </a:p>
          <a:p>
            <a:pPr marL="457200" indent="-457200">
              <a:buFont typeface="Arial" panose="020B0604020202020204" pitchFamily="34" charset="0"/>
              <a:buChar char="•"/>
            </a:pPr>
            <a:r>
              <a:rPr lang="en-US" sz="2600" dirty="0"/>
              <a:t>Excludes state colleges and universities</a:t>
            </a:r>
          </a:p>
        </p:txBody>
      </p:sp>
      <p:sp>
        <p:nvSpPr>
          <p:cNvPr id="4" name="Footer Placeholder 3">
            <a:extLst>
              <a:ext uri="{FF2B5EF4-FFF2-40B4-BE49-F238E27FC236}">
                <a16:creationId xmlns:a16="http://schemas.microsoft.com/office/drawing/2014/main" xmlns="" id="{F10E219A-5441-4839-884B-AE77AB6E9E6C}"/>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37179389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4CC2A-3B35-456C-84A6-E8048B975AA3}"/>
              </a:ext>
            </a:extLst>
          </p:cNvPr>
          <p:cNvSpPr>
            <a:spLocks noGrp="1"/>
          </p:cNvSpPr>
          <p:nvPr>
            <p:ph type="title"/>
          </p:nvPr>
        </p:nvSpPr>
        <p:spPr/>
        <p:txBody>
          <a:bodyPr/>
          <a:lstStyle/>
          <a:p>
            <a:r>
              <a:rPr lang="en-US" dirty="0"/>
              <a:t>Sports Tickets</a:t>
            </a:r>
          </a:p>
        </p:txBody>
      </p:sp>
      <p:sp>
        <p:nvSpPr>
          <p:cNvPr id="3" name="Content Placeholder 2">
            <a:extLst>
              <a:ext uri="{FF2B5EF4-FFF2-40B4-BE49-F238E27FC236}">
                <a16:creationId xmlns:a16="http://schemas.microsoft.com/office/drawing/2014/main" xmlns="" id="{44746A12-2749-4059-81D4-67F803BC2D0E}"/>
              </a:ext>
            </a:extLst>
          </p:cNvPr>
          <p:cNvSpPr>
            <a:spLocks noGrp="1"/>
          </p:cNvSpPr>
          <p:nvPr>
            <p:ph idx="1"/>
          </p:nvPr>
        </p:nvSpPr>
        <p:spPr/>
        <p:txBody>
          <a:bodyPr/>
          <a:lstStyle/>
          <a:p>
            <a:pPr marL="457200" indent="-457200">
              <a:buFont typeface="Arial" panose="020B0604020202020204" pitchFamily="34" charset="0"/>
              <a:buChar char="•"/>
            </a:pPr>
            <a:r>
              <a:rPr lang="en-US" dirty="0"/>
              <a:t>As an incentive, some colleges &amp; universities gave certain donors a right to purchase athletic tickets</a:t>
            </a:r>
          </a:p>
          <a:p>
            <a:pPr marL="858838" lvl="1" indent="-457200"/>
            <a:r>
              <a:rPr lang="en-US" dirty="0"/>
              <a:t>Donors are no longer entitled to deduct payments made to a college or university in exchange for these seating rights</a:t>
            </a:r>
          </a:p>
        </p:txBody>
      </p:sp>
      <p:sp>
        <p:nvSpPr>
          <p:cNvPr id="4" name="Footer Placeholder 3">
            <a:extLst>
              <a:ext uri="{FF2B5EF4-FFF2-40B4-BE49-F238E27FC236}">
                <a16:creationId xmlns:a16="http://schemas.microsoft.com/office/drawing/2014/main" xmlns="" id="{383DA8B3-21FC-4B54-9745-8B050C5592B8}"/>
              </a:ext>
            </a:extLst>
          </p:cNvPr>
          <p:cNvSpPr>
            <a:spLocks noGrp="1"/>
          </p:cNvSpPr>
          <p:nvPr>
            <p:ph type="ftr" sz="quarter" idx="10"/>
          </p:nvPr>
        </p:nvSpPr>
        <p:spPr/>
        <p:txBody>
          <a:bodyPr/>
          <a:lstStyle/>
          <a:p>
            <a:pPr>
              <a:defRPr/>
            </a:pPr>
            <a:r>
              <a:rPr lang="en-US" dirty="0"/>
              <a:t>Copyright © 2018 NEO Law Group.</a:t>
            </a:r>
          </a:p>
        </p:txBody>
      </p:sp>
      <p:pic>
        <p:nvPicPr>
          <p:cNvPr id="6" name="Picture 5">
            <a:extLst>
              <a:ext uri="{FF2B5EF4-FFF2-40B4-BE49-F238E27FC236}">
                <a16:creationId xmlns:a16="http://schemas.microsoft.com/office/drawing/2014/main" xmlns="" id="{A2A09753-0F8E-46B5-9B32-1AFA3BB2DD33}"/>
              </a:ext>
            </a:extLst>
          </p:cNvPr>
          <p:cNvPicPr>
            <a:picLocks noChangeAspect="1"/>
          </p:cNvPicPr>
          <p:nvPr/>
        </p:nvPicPr>
        <p:blipFill>
          <a:blip r:embed="rId3"/>
          <a:stretch>
            <a:fillRect/>
          </a:stretch>
        </p:blipFill>
        <p:spPr>
          <a:xfrm>
            <a:off x="5520906" y="4528868"/>
            <a:ext cx="3036498" cy="2024332"/>
          </a:xfrm>
          <a:prstGeom prst="rect">
            <a:avLst/>
          </a:prstGeom>
        </p:spPr>
      </p:pic>
    </p:spTree>
    <p:extLst>
      <p:ext uri="{BB962C8B-B14F-4D97-AF65-F5344CB8AC3E}">
        <p14:creationId xmlns:p14="http://schemas.microsoft.com/office/powerpoint/2010/main" val="11432836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spcBef>
                <a:spcPts val="1200"/>
              </a:spcBef>
            </a:pPr>
            <a:r>
              <a:rPr lang="en-US" sz="4000" dirty="0"/>
              <a:t>Advance Refunding Bonds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38226465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02845-1EB4-4DC0-97FB-E068F59B79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3ABAEB4-1811-4DA9-8610-E52A5B80F433}"/>
              </a:ext>
            </a:extLst>
          </p:cNvPr>
          <p:cNvSpPr>
            <a:spLocks noGrp="1"/>
          </p:cNvSpPr>
          <p:nvPr>
            <p:ph idx="1"/>
          </p:nvPr>
        </p:nvSpPr>
        <p:spPr/>
        <p:txBody>
          <a:bodyPr/>
          <a:lstStyle/>
          <a:p>
            <a:pPr marL="457200" indent="-457200">
              <a:buFont typeface="Arial" panose="020B0604020202020204" pitchFamily="34" charset="0"/>
              <a:buChar char="•"/>
            </a:pPr>
            <a:r>
              <a:rPr lang="en-US" dirty="0"/>
              <a:t>Essentially eliminated advance refunding bonds by making the interest on such bonds taxable</a:t>
            </a:r>
          </a:p>
          <a:p>
            <a:pPr marL="858838" lvl="1" indent="-457200"/>
            <a:r>
              <a:rPr lang="en-US" dirty="0"/>
              <a:t>Generally a form of refinancing used by government issuers and 501(c)(3) borrowers</a:t>
            </a:r>
          </a:p>
          <a:p>
            <a:pPr marL="858838" lvl="1" indent="-457200"/>
            <a:r>
              <a:rPr lang="en-US" dirty="0"/>
              <a:t>Had been a common practice used by issuers to refinance bonds beyond 90 days from their call date to take advantage of better interest rate </a:t>
            </a:r>
          </a:p>
        </p:txBody>
      </p:sp>
      <p:sp>
        <p:nvSpPr>
          <p:cNvPr id="4" name="Footer Placeholder 3">
            <a:extLst>
              <a:ext uri="{FF2B5EF4-FFF2-40B4-BE49-F238E27FC236}">
                <a16:creationId xmlns:a16="http://schemas.microsoft.com/office/drawing/2014/main" xmlns="" id="{1F0C6600-F35A-49DF-A752-B2D5C060B6DB}"/>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7952354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spcBef>
                <a:spcPts val="1200"/>
              </a:spcBef>
            </a:pPr>
            <a:r>
              <a:rPr lang="en-US" sz="4000" dirty="0"/>
              <a:t>What Didn’t Make It</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40923811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15212" y="4718771"/>
            <a:ext cx="2328788" cy="1824182"/>
          </a:xfrm>
          <a:prstGeom prst="rect">
            <a:avLst/>
          </a:prstGeom>
        </p:spPr>
      </p:pic>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a:xfrm>
            <a:off x="439738" y="1227137"/>
            <a:ext cx="8399462" cy="4951989"/>
          </a:xfrm>
        </p:spPr>
        <p:txBody>
          <a:bodyPr/>
          <a:lstStyle/>
          <a:p>
            <a:pPr marL="457200" indent="-457200">
              <a:spcBef>
                <a:spcPts val="1200"/>
              </a:spcBef>
              <a:buFont typeface="Arial" panose="020B0604020202020204" pitchFamily="34" charset="0"/>
              <a:buChar char="•"/>
            </a:pPr>
            <a:r>
              <a:rPr lang="en-US" dirty="0"/>
              <a:t>Timeline</a:t>
            </a:r>
          </a:p>
          <a:p>
            <a:pPr marL="457200" indent="-457200">
              <a:spcBef>
                <a:spcPts val="1200"/>
              </a:spcBef>
              <a:buFont typeface="Arial" panose="020B0604020202020204" pitchFamily="34" charset="0"/>
              <a:buChar char="•"/>
            </a:pPr>
            <a:r>
              <a:rPr lang="en-US" dirty="0"/>
              <a:t>Charitable Giving Impact</a:t>
            </a:r>
          </a:p>
          <a:p>
            <a:pPr marL="457200" indent="-457200">
              <a:spcBef>
                <a:spcPts val="1200"/>
              </a:spcBef>
              <a:buFont typeface="Arial" panose="020B0604020202020204" pitchFamily="34" charset="0"/>
              <a:buChar char="•"/>
            </a:pPr>
            <a:r>
              <a:rPr lang="en-US" dirty="0"/>
              <a:t>Unrelated Business Income</a:t>
            </a:r>
          </a:p>
          <a:p>
            <a:pPr marL="457200" indent="-457200">
              <a:spcBef>
                <a:spcPts val="1200"/>
              </a:spcBef>
              <a:buFont typeface="Arial" panose="020B0604020202020204" pitchFamily="34" charset="0"/>
              <a:buChar char="•"/>
            </a:pPr>
            <a:r>
              <a:rPr lang="en-US" dirty="0"/>
              <a:t>Executive Compensation &amp; Employee Benefits</a:t>
            </a:r>
          </a:p>
          <a:p>
            <a:pPr marL="457200" indent="-457200">
              <a:spcBef>
                <a:spcPts val="1200"/>
              </a:spcBef>
              <a:buFont typeface="Arial" panose="020B0604020202020204" pitchFamily="34" charset="0"/>
              <a:buChar char="•"/>
            </a:pPr>
            <a:r>
              <a:rPr lang="en-US" dirty="0"/>
              <a:t>Colleges &amp; Universities</a:t>
            </a:r>
          </a:p>
          <a:p>
            <a:pPr marL="457200" indent="-457200">
              <a:spcBef>
                <a:spcPts val="1200"/>
              </a:spcBef>
              <a:buFont typeface="Arial" panose="020B0604020202020204" pitchFamily="34" charset="0"/>
              <a:buChar char="•"/>
            </a:pPr>
            <a:r>
              <a:rPr lang="en-US" dirty="0"/>
              <a:t>Tax-Exempt Advance Refunding Bonds</a:t>
            </a:r>
          </a:p>
          <a:p>
            <a:pPr marL="457200" indent="-457200">
              <a:spcBef>
                <a:spcPts val="1200"/>
              </a:spcBef>
              <a:buFont typeface="Arial" panose="020B0604020202020204" pitchFamily="34" charset="0"/>
              <a:buChar char="•"/>
            </a:pPr>
            <a:r>
              <a:rPr lang="en-US" dirty="0"/>
              <a:t>What Didn’t Make It In</a:t>
            </a:r>
          </a:p>
          <a:p>
            <a:pPr marL="457200" indent="-457200">
              <a:spcBef>
                <a:spcPts val="1200"/>
              </a:spcBef>
              <a:buFont typeface="Arial" panose="020B0604020202020204" pitchFamily="34" charset="0"/>
              <a:buChar char="•"/>
            </a:pPr>
            <a:r>
              <a:rPr lang="en-US" dirty="0"/>
              <a:t>DAFs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828340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3EEC4-BF93-499C-BA3D-9455D34A8D3D}"/>
              </a:ext>
            </a:extLst>
          </p:cNvPr>
          <p:cNvSpPr>
            <a:spLocks noGrp="1"/>
          </p:cNvSpPr>
          <p:nvPr>
            <p:ph type="title"/>
          </p:nvPr>
        </p:nvSpPr>
        <p:spPr/>
        <p:txBody>
          <a:bodyPr/>
          <a:lstStyle/>
          <a:p>
            <a:pPr marL="457200" indent="-457200">
              <a:buFont typeface="Arial" panose="020B0604020202020204" pitchFamily="34" charset="0"/>
              <a:buChar char="•"/>
            </a:pPr>
            <a:r>
              <a:rPr lang="en-US" dirty="0"/>
              <a:t>Left Out of the Final Bill</a:t>
            </a:r>
          </a:p>
        </p:txBody>
      </p:sp>
      <p:sp>
        <p:nvSpPr>
          <p:cNvPr id="3" name="Content Placeholder 2">
            <a:extLst>
              <a:ext uri="{FF2B5EF4-FFF2-40B4-BE49-F238E27FC236}">
                <a16:creationId xmlns:a16="http://schemas.microsoft.com/office/drawing/2014/main" xmlns="" id="{D421FB69-4A5E-4FBD-9210-4919862B91A1}"/>
              </a:ext>
            </a:extLst>
          </p:cNvPr>
          <p:cNvSpPr>
            <a:spLocks noGrp="1"/>
          </p:cNvSpPr>
          <p:nvPr>
            <p:ph idx="1"/>
          </p:nvPr>
        </p:nvSpPr>
        <p:spPr>
          <a:xfrm>
            <a:off x="439738" y="1227138"/>
            <a:ext cx="8399462" cy="4910426"/>
          </a:xfrm>
        </p:spPr>
        <p:txBody>
          <a:bodyPr/>
          <a:lstStyle/>
          <a:p>
            <a:pPr marL="457200" indent="-457200">
              <a:buFont typeface="Arial" panose="020B0604020202020204" pitchFamily="34" charset="0"/>
              <a:buChar char="•"/>
            </a:pPr>
            <a:r>
              <a:rPr lang="en-US" sz="2500" dirty="0"/>
              <a:t>Elimination of the Johnson Amendment, which prohibits 501(c)(3)s from engaging in political campaign intervention</a:t>
            </a:r>
          </a:p>
          <a:p>
            <a:pPr marL="457200" indent="-457200">
              <a:buFont typeface="Arial" panose="020B0604020202020204" pitchFamily="34" charset="0"/>
              <a:buChar char="•"/>
            </a:pPr>
            <a:r>
              <a:rPr lang="en-US" sz="2500" dirty="0"/>
              <a:t>Elimination of the estate tax</a:t>
            </a:r>
          </a:p>
          <a:p>
            <a:pPr marL="457200" indent="-457200">
              <a:buFont typeface="Arial" panose="020B0604020202020204" pitchFamily="34" charset="0"/>
              <a:buChar char="•"/>
            </a:pPr>
            <a:r>
              <a:rPr lang="en-US" sz="2500" dirty="0"/>
              <a:t>Elimination of the UBIT royalty exclusion for proceeds from licensing name and logo</a:t>
            </a:r>
          </a:p>
          <a:p>
            <a:pPr marL="457200" indent="-457200">
              <a:buFont typeface="Arial" panose="020B0604020202020204" pitchFamily="34" charset="0"/>
              <a:buChar char="•"/>
            </a:pPr>
            <a:r>
              <a:rPr lang="en-US" sz="2500" dirty="0"/>
              <a:t>Elimination of the UBIT exclusion for research income</a:t>
            </a:r>
          </a:p>
          <a:p>
            <a:pPr marL="457200" indent="-457200">
              <a:buFont typeface="Arial" panose="020B0604020202020204" pitchFamily="34" charset="0"/>
              <a:buChar char="•"/>
            </a:pPr>
            <a:r>
              <a:rPr lang="en-US" sz="2500" dirty="0"/>
              <a:t>Elimination of the rebuttable presumption of reasonableness for excess benefit transactions</a:t>
            </a:r>
          </a:p>
        </p:txBody>
      </p:sp>
      <p:sp>
        <p:nvSpPr>
          <p:cNvPr id="4" name="Footer Placeholder 3">
            <a:extLst>
              <a:ext uri="{FF2B5EF4-FFF2-40B4-BE49-F238E27FC236}">
                <a16:creationId xmlns:a16="http://schemas.microsoft.com/office/drawing/2014/main" xmlns="" id="{D5A04B51-B9D1-4C52-814B-1CB702D25514}"/>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28825028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98693-8693-4DA4-8FE8-6B7AE61A3397}"/>
              </a:ext>
            </a:extLst>
          </p:cNvPr>
          <p:cNvSpPr>
            <a:spLocks noGrp="1"/>
          </p:cNvSpPr>
          <p:nvPr>
            <p:ph type="title"/>
          </p:nvPr>
        </p:nvSpPr>
        <p:spPr/>
        <p:txBody>
          <a:bodyPr/>
          <a:lstStyle/>
          <a:p>
            <a:r>
              <a:rPr lang="en-US" dirty="0"/>
              <a:t>More That Was Left Out</a:t>
            </a:r>
          </a:p>
        </p:txBody>
      </p:sp>
      <p:sp>
        <p:nvSpPr>
          <p:cNvPr id="3" name="Content Placeholder 2">
            <a:extLst>
              <a:ext uri="{FF2B5EF4-FFF2-40B4-BE49-F238E27FC236}">
                <a16:creationId xmlns:a16="http://schemas.microsoft.com/office/drawing/2014/main" xmlns="" id="{DC642F3F-5A26-4380-9290-A2FADCFC5903}"/>
              </a:ext>
            </a:extLst>
          </p:cNvPr>
          <p:cNvSpPr>
            <a:spLocks noGrp="1"/>
          </p:cNvSpPr>
          <p:nvPr>
            <p:ph idx="1"/>
          </p:nvPr>
        </p:nvSpPr>
        <p:spPr/>
        <p:txBody>
          <a:bodyPr/>
          <a:lstStyle/>
          <a:p>
            <a:pPr marL="457200" indent="-457200">
              <a:buFont typeface="Arial" panose="020B0604020202020204" pitchFamily="34" charset="0"/>
              <a:buChar char="•"/>
            </a:pPr>
            <a:r>
              <a:rPr lang="en-US" sz="2500" dirty="0"/>
              <a:t>Creation of a flat excise tax on investment income of 1.4% for private foundations</a:t>
            </a:r>
          </a:p>
          <a:p>
            <a:pPr marL="457200" indent="-457200">
              <a:buFont typeface="Arial" panose="020B0604020202020204" pitchFamily="34" charset="0"/>
              <a:buChar char="•"/>
            </a:pPr>
            <a:r>
              <a:rPr lang="en-US" sz="2500" dirty="0"/>
              <a:t>Creation of the “Newman’s Own” exception</a:t>
            </a:r>
          </a:p>
          <a:p>
            <a:pPr marL="457200" indent="-457200">
              <a:buFont typeface="Arial" panose="020B0604020202020204" pitchFamily="34" charset="0"/>
              <a:buChar char="•"/>
            </a:pPr>
            <a:r>
              <a:rPr lang="en-US" sz="2500" dirty="0"/>
              <a:t>Creation of requirements for hours and access to art museums</a:t>
            </a:r>
          </a:p>
          <a:p>
            <a:pPr marL="457200" indent="-457200">
              <a:buFont typeface="Arial" panose="020B0604020202020204" pitchFamily="34" charset="0"/>
              <a:buChar char="•"/>
            </a:pPr>
            <a:r>
              <a:rPr lang="en-US" sz="2500" dirty="0"/>
              <a:t>Numerous provisions impacting colleges &amp; universities</a:t>
            </a:r>
          </a:p>
        </p:txBody>
      </p:sp>
      <p:sp>
        <p:nvSpPr>
          <p:cNvPr id="4" name="Footer Placeholder 3">
            <a:extLst>
              <a:ext uri="{FF2B5EF4-FFF2-40B4-BE49-F238E27FC236}">
                <a16:creationId xmlns:a16="http://schemas.microsoft.com/office/drawing/2014/main" xmlns="" id="{952B9598-EC47-4AA3-8693-06ABD052F42A}"/>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272328326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spcBef>
                <a:spcPts val="1200"/>
              </a:spcBef>
            </a:pPr>
            <a:r>
              <a:rPr lang="en-US" sz="4000" dirty="0"/>
              <a:t>Donor-Advised Funds</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6838544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ECC56-14B0-4772-BA4E-7B6A9F56EC51}"/>
              </a:ext>
            </a:extLst>
          </p:cNvPr>
          <p:cNvSpPr>
            <a:spLocks noGrp="1"/>
          </p:cNvSpPr>
          <p:nvPr>
            <p:ph type="title"/>
          </p:nvPr>
        </p:nvSpPr>
        <p:spPr/>
        <p:txBody>
          <a:bodyPr/>
          <a:lstStyle/>
          <a:p>
            <a:r>
              <a:rPr lang="en-US" dirty="0"/>
              <a:t>DAF Definition</a:t>
            </a:r>
          </a:p>
        </p:txBody>
      </p:sp>
      <p:sp>
        <p:nvSpPr>
          <p:cNvPr id="3" name="Content Placeholder 2">
            <a:extLst>
              <a:ext uri="{FF2B5EF4-FFF2-40B4-BE49-F238E27FC236}">
                <a16:creationId xmlns:a16="http://schemas.microsoft.com/office/drawing/2014/main" xmlns="" id="{12826C6F-011D-4FA0-A645-7B108489028A}"/>
              </a:ext>
            </a:extLst>
          </p:cNvPr>
          <p:cNvSpPr>
            <a:spLocks noGrp="1"/>
          </p:cNvSpPr>
          <p:nvPr>
            <p:ph idx="1"/>
          </p:nvPr>
        </p:nvSpPr>
        <p:spPr/>
        <p:txBody>
          <a:bodyPr/>
          <a:lstStyle/>
          <a:p>
            <a:r>
              <a:rPr lang="en-US" dirty="0"/>
              <a:t>DAF = a fund or account that is:</a:t>
            </a:r>
          </a:p>
          <a:p>
            <a:pPr marL="514350" indent="-514350">
              <a:buFont typeface="+mj-lt"/>
              <a:buAutoNum type="arabicPeriod"/>
            </a:pPr>
            <a:r>
              <a:rPr lang="en-US" sz="2600" dirty="0"/>
              <a:t>Owned and controlled by a sponsoring organization</a:t>
            </a:r>
          </a:p>
          <a:p>
            <a:pPr marL="514350" indent="-514350">
              <a:buFont typeface="+mj-lt"/>
              <a:buAutoNum type="arabicPeriod"/>
            </a:pPr>
            <a:r>
              <a:rPr lang="en-US" sz="2600" dirty="0"/>
              <a:t>Which is separately identified by reference to contributions of a donor or donors</a:t>
            </a:r>
          </a:p>
          <a:p>
            <a:pPr marL="514350" indent="-514350">
              <a:buFont typeface="+mj-lt"/>
              <a:buAutoNum type="arabicPeriod"/>
            </a:pPr>
            <a:r>
              <a:rPr lang="en-US" sz="2600" dirty="0"/>
              <a:t>With respect to which the donor (or another person appointed or designated by the donor) has or reasonably expects to have advisory privileges as to the distribution and/or investment of the funds</a:t>
            </a:r>
          </a:p>
        </p:txBody>
      </p:sp>
      <p:sp>
        <p:nvSpPr>
          <p:cNvPr id="4" name="Footer Placeholder 3">
            <a:extLst>
              <a:ext uri="{FF2B5EF4-FFF2-40B4-BE49-F238E27FC236}">
                <a16:creationId xmlns:a16="http://schemas.microsoft.com/office/drawing/2014/main" xmlns="" id="{0858BCAF-3055-426F-9D39-450F50E5B423}"/>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4159402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1B138-D7B7-4DBA-B86F-F75B41B9810D}"/>
              </a:ext>
            </a:extLst>
          </p:cNvPr>
          <p:cNvSpPr>
            <a:spLocks noGrp="1"/>
          </p:cNvSpPr>
          <p:nvPr>
            <p:ph type="title"/>
          </p:nvPr>
        </p:nvSpPr>
        <p:spPr/>
        <p:txBody>
          <a:bodyPr/>
          <a:lstStyle/>
          <a:p>
            <a:r>
              <a:rPr lang="en-US" dirty="0"/>
              <a:t>DAF Excise Taxes</a:t>
            </a:r>
          </a:p>
        </p:txBody>
      </p:sp>
      <p:sp>
        <p:nvSpPr>
          <p:cNvPr id="3" name="Content Placeholder 2">
            <a:extLst>
              <a:ext uri="{FF2B5EF4-FFF2-40B4-BE49-F238E27FC236}">
                <a16:creationId xmlns:a16="http://schemas.microsoft.com/office/drawing/2014/main" xmlns="" id="{7EA91E0D-85E4-4786-BEF7-A97DDDB96FF9}"/>
              </a:ext>
            </a:extLst>
          </p:cNvPr>
          <p:cNvSpPr>
            <a:spLocks noGrp="1"/>
          </p:cNvSpPr>
          <p:nvPr>
            <p:ph idx="1"/>
          </p:nvPr>
        </p:nvSpPr>
        <p:spPr>
          <a:xfrm>
            <a:off x="439738" y="1227137"/>
            <a:ext cx="8399462" cy="5104651"/>
          </a:xfrm>
        </p:spPr>
        <p:txBody>
          <a:bodyPr/>
          <a:lstStyle/>
          <a:p>
            <a:r>
              <a:rPr lang="en-US" sz="2400" dirty="0"/>
              <a:t>Under IRC Section 4967, a donor, donor advisor, or related person to a DAF may be subject to taxes if they advise a distribution from the DAF that causes themselves or another such individual to receive, directly or indirectly, more than an incidental benefit</a:t>
            </a:r>
          </a:p>
          <a:p>
            <a:pPr marL="858838" lvl="1" indent="-457200"/>
            <a:r>
              <a:rPr lang="en-US" sz="2200" dirty="0"/>
              <a:t>Penalty = 125% tax on prohibited benefit, and return prohibited benefit amount to the DAF</a:t>
            </a:r>
          </a:p>
          <a:p>
            <a:pPr marL="858838" lvl="1" indent="-457200"/>
            <a:r>
              <a:rPr lang="en-US" sz="2200" dirty="0"/>
              <a:t>Fund managers of sponsoring organization who knowingly agree to make such a distribution conferring a prohibited benefit face a 10% tax, up to a maximum of $10,000 per transaction</a:t>
            </a:r>
          </a:p>
        </p:txBody>
      </p:sp>
      <p:sp>
        <p:nvSpPr>
          <p:cNvPr id="4" name="Footer Placeholder 3">
            <a:extLst>
              <a:ext uri="{FF2B5EF4-FFF2-40B4-BE49-F238E27FC236}">
                <a16:creationId xmlns:a16="http://schemas.microsoft.com/office/drawing/2014/main" xmlns="" id="{F7C9B5B1-F1CD-497E-8BF3-3A4DA4CBB357}"/>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28491192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48994-196B-41A8-9DE7-A3304613D868}"/>
              </a:ext>
            </a:extLst>
          </p:cNvPr>
          <p:cNvSpPr>
            <a:spLocks noGrp="1"/>
          </p:cNvSpPr>
          <p:nvPr>
            <p:ph type="title"/>
          </p:nvPr>
        </p:nvSpPr>
        <p:spPr/>
        <p:txBody>
          <a:bodyPr/>
          <a:lstStyle/>
          <a:p>
            <a:r>
              <a:rPr lang="en-US" dirty="0"/>
              <a:t>DAF Regulations</a:t>
            </a:r>
          </a:p>
        </p:txBody>
      </p:sp>
      <p:sp>
        <p:nvSpPr>
          <p:cNvPr id="3" name="Content Placeholder 2">
            <a:extLst>
              <a:ext uri="{FF2B5EF4-FFF2-40B4-BE49-F238E27FC236}">
                <a16:creationId xmlns:a16="http://schemas.microsoft.com/office/drawing/2014/main" xmlns="" id="{1FB2FF67-E424-4796-9359-C8FEBCAFCF90}"/>
              </a:ext>
            </a:extLst>
          </p:cNvPr>
          <p:cNvSpPr>
            <a:spLocks noGrp="1"/>
          </p:cNvSpPr>
          <p:nvPr>
            <p:ph idx="1"/>
          </p:nvPr>
        </p:nvSpPr>
        <p:spPr/>
        <p:txBody>
          <a:bodyPr/>
          <a:lstStyle/>
          <a:p>
            <a:pPr marL="457200" indent="-457200">
              <a:buFont typeface="Arial" panose="020B0604020202020204" pitchFamily="34" charset="0"/>
              <a:buChar char="•"/>
            </a:pPr>
            <a:r>
              <a:rPr lang="en-US" dirty="0"/>
              <a:t>Notice 2017-73 – Request for Comments re: Excise Taxes on DAFs (12/4/17)</a:t>
            </a:r>
          </a:p>
          <a:p>
            <a:pPr marL="858838" lvl="1" indent="-457200"/>
            <a:r>
              <a:rPr lang="en-US" dirty="0"/>
              <a:t>More than an incidental benefit – </a:t>
            </a:r>
            <a:r>
              <a:rPr lang="en-US" i="1" dirty="0"/>
              <a:t>quid pro quo </a:t>
            </a:r>
            <a:r>
              <a:rPr lang="en-US" dirty="0"/>
              <a:t>ticket situation</a:t>
            </a:r>
          </a:p>
          <a:p>
            <a:pPr marL="858838" lvl="1" indent="-457200"/>
            <a:r>
              <a:rPr lang="en-US" dirty="0"/>
              <a:t>Incidental benefit – fulfillment of pledges (with no reference - nudge, nudge, wink, wink)*</a:t>
            </a:r>
          </a:p>
          <a:p>
            <a:pPr marL="858838" lvl="1" indent="-457200"/>
            <a:r>
              <a:rPr lang="en-US" dirty="0"/>
              <a:t>Treatment of grants for grantee public support test purposes</a:t>
            </a:r>
          </a:p>
        </p:txBody>
      </p:sp>
      <p:sp>
        <p:nvSpPr>
          <p:cNvPr id="4" name="Footer Placeholder 3">
            <a:extLst>
              <a:ext uri="{FF2B5EF4-FFF2-40B4-BE49-F238E27FC236}">
                <a16:creationId xmlns:a16="http://schemas.microsoft.com/office/drawing/2014/main" xmlns="" id="{31C6296F-FF08-4A57-B16E-CF79BCD64E4E}"/>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218899841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50" dirty="0"/>
              <a:t>Questions</a:t>
            </a:r>
          </a:p>
        </p:txBody>
      </p:sp>
      <p:sp>
        <p:nvSpPr>
          <p:cNvPr id="4" name="Slide Number Placeholder 3"/>
          <p:cNvSpPr>
            <a:spLocks noGrp="1"/>
          </p:cNvSpPr>
          <p:nvPr>
            <p:ph type="sldNum" sz="quarter" idx="4294967295"/>
          </p:nvPr>
        </p:nvSpPr>
        <p:spPr>
          <a:xfrm>
            <a:off x="4227791" y="6523630"/>
            <a:ext cx="4809612" cy="276263"/>
          </a:xfrm>
          <a:prstGeom prst="rect">
            <a:avLst/>
          </a:prstGeom>
        </p:spPr>
        <p:txBody>
          <a:bodyPr/>
          <a:lstStyle/>
          <a:p>
            <a:r>
              <a:rPr lang="en-US" sz="700" dirty="0"/>
              <a:t>Copyright © 2018 NEO Law Group.</a:t>
            </a:r>
            <a:endParaRPr lang="en-US" sz="700" dirty="0">
              <a:solidFill>
                <a:prstClr val="white">
                  <a:lumMod val="65000"/>
                </a:prstClr>
              </a:solidFill>
            </a:endParaRPr>
          </a:p>
        </p:txBody>
      </p:sp>
      <p:sp>
        <p:nvSpPr>
          <p:cNvPr id="6" name="Rectangle 5"/>
          <p:cNvSpPr/>
          <p:nvPr/>
        </p:nvSpPr>
        <p:spPr>
          <a:xfrm>
            <a:off x="5025606" y="1988742"/>
            <a:ext cx="3851427" cy="1938992"/>
          </a:xfrm>
          <a:prstGeom prst="rect">
            <a:avLst/>
          </a:prstGeom>
        </p:spPr>
        <p:txBody>
          <a:bodyPr wrap="square">
            <a:spAutoFit/>
          </a:bodyPr>
          <a:lstStyle/>
          <a:p>
            <a:pPr lvl="0" algn="l"/>
            <a:r>
              <a:rPr lang="en-US" b="1" dirty="0">
                <a:latin typeface="Georgia" panose="02040502050405020303" pitchFamily="18" charset="0"/>
                <a:ea typeface="Ebrima" panose="02000000000000000000" pitchFamily="2" charset="0"/>
                <a:cs typeface="Ebrima" panose="02000000000000000000" pitchFamily="2" charset="0"/>
              </a:rPr>
              <a:t>Erin Bradrick</a:t>
            </a:r>
          </a:p>
          <a:p>
            <a:pPr lvl="0" algn="l"/>
            <a:r>
              <a:rPr lang="en-US" dirty="0">
                <a:latin typeface="Georgia" panose="02040502050405020303" pitchFamily="18" charset="0"/>
                <a:ea typeface="Ebrima" panose="02000000000000000000" pitchFamily="2" charset="0"/>
                <a:cs typeface="Ebrima" panose="02000000000000000000" pitchFamily="2" charset="0"/>
              </a:rPr>
              <a:t>Senior Counsel </a:t>
            </a:r>
          </a:p>
          <a:p>
            <a:pPr lvl="0" algn="l"/>
            <a:r>
              <a:rPr lang="en-US" dirty="0">
                <a:latin typeface="Georgia" panose="02040502050405020303" pitchFamily="18" charset="0"/>
                <a:ea typeface="Ebrima" panose="02000000000000000000" pitchFamily="2" charset="0"/>
                <a:cs typeface="Ebrima" panose="02000000000000000000" pitchFamily="2" charset="0"/>
              </a:rPr>
              <a:t>NEO Law Group</a:t>
            </a:r>
          </a:p>
          <a:p>
            <a:pPr lvl="0" algn="l"/>
            <a:r>
              <a:rPr lang="en-US" dirty="0">
                <a:latin typeface="Georgia" panose="02040502050405020303" pitchFamily="18" charset="0"/>
                <a:ea typeface="Ebrima" panose="02000000000000000000" pitchFamily="2" charset="0"/>
                <a:cs typeface="Ebrima" panose="02000000000000000000" pitchFamily="2" charset="0"/>
              </a:rPr>
              <a:t>Erin@NEOLawGroup.com</a:t>
            </a:r>
          </a:p>
          <a:p>
            <a:pPr lvl="0" algn="l"/>
            <a:r>
              <a:rPr lang="en-US" dirty="0">
                <a:latin typeface="Georgia" panose="02040502050405020303" pitchFamily="18" charset="0"/>
                <a:ea typeface="Ebrima" panose="02000000000000000000" pitchFamily="2" charset="0"/>
                <a:cs typeface="Ebrima" panose="02000000000000000000" pitchFamily="2" charset="0"/>
              </a:rPr>
              <a:t>415.977.0558</a:t>
            </a:r>
          </a:p>
        </p:txBody>
      </p:sp>
      <p:pic>
        <p:nvPicPr>
          <p:cNvPr id="9" name="Content Placeholder 8"/>
          <p:cNvPicPr>
            <a:picLocks noGrp="1" noChangeAspect="1"/>
          </p:cNvPicPr>
          <p:nvPr>
            <p:ph idx="1"/>
          </p:nvPr>
        </p:nvPicPr>
        <p:blipFill>
          <a:blip r:embed="rId3"/>
          <a:stretch>
            <a:fillRect/>
          </a:stretch>
        </p:blipFill>
        <p:spPr>
          <a:xfrm>
            <a:off x="3172690" y="4203997"/>
            <a:ext cx="2326337" cy="2319633"/>
          </a:xfrm>
        </p:spPr>
      </p:pic>
      <p:sp>
        <p:nvSpPr>
          <p:cNvPr id="7" name="Rectangle 6">
            <a:extLst>
              <a:ext uri="{FF2B5EF4-FFF2-40B4-BE49-F238E27FC236}">
                <a16:creationId xmlns:a16="http://schemas.microsoft.com/office/drawing/2014/main" xmlns="" id="{7BEAB630-9F1F-4303-A0CE-133A094E9CEF}"/>
              </a:ext>
            </a:extLst>
          </p:cNvPr>
          <p:cNvSpPr/>
          <p:nvPr/>
        </p:nvSpPr>
        <p:spPr>
          <a:xfrm>
            <a:off x="484431" y="1988742"/>
            <a:ext cx="4087569" cy="1938992"/>
          </a:xfrm>
          <a:prstGeom prst="rect">
            <a:avLst/>
          </a:prstGeom>
        </p:spPr>
        <p:txBody>
          <a:bodyPr wrap="square">
            <a:spAutoFit/>
          </a:bodyPr>
          <a:lstStyle/>
          <a:p>
            <a:pPr lvl="0" algn="l"/>
            <a:r>
              <a:rPr lang="en-US" b="1" dirty="0">
                <a:latin typeface="Georgia" panose="02040502050405020303" pitchFamily="18" charset="0"/>
                <a:ea typeface="Ebrima" panose="02000000000000000000" pitchFamily="2" charset="0"/>
                <a:cs typeface="Ebrima" panose="02000000000000000000" pitchFamily="2" charset="0"/>
              </a:rPr>
              <a:t>Gene Takagi</a:t>
            </a:r>
          </a:p>
          <a:p>
            <a:pPr lvl="0" algn="l"/>
            <a:r>
              <a:rPr lang="en-US" dirty="0">
                <a:latin typeface="Georgia" panose="02040502050405020303" pitchFamily="18" charset="0"/>
                <a:ea typeface="Ebrima" panose="02000000000000000000" pitchFamily="2" charset="0"/>
                <a:cs typeface="Ebrima" panose="02000000000000000000" pitchFamily="2" charset="0"/>
              </a:rPr>
              <a:t>Managing Attorney </a:t>
            </a:r>
          </a:p>
          <a:p>
            <a:pPr lvl="0" algn="l"/>
            <a:r>
              <a:rPr lang="en-US" dirty="0">
                <a:latin typeface="Georgia" panose="02040502050405020303" pitchFamily="18" charset="0"/>
                <a:ea typeface="Ebrima" panose="02000000000000000000" pitchFamily="2" charset="0"/>
                <a:cs typeface="Ebrima" panose="02000000000000000000" pitchFamily="2" charset="0"/>
              </a:rPr>
              <a:t>NEO Law Group</a:t>
            </a:r>
          </a:p>
          <a:p>
            <a:pPr lvl="0" algn="l"/>
            <a:r>
              <a:rPr lang="en-US" dirty="0">
                <a:latin typeface="Georgia" panose="02040502050405020303" pitchFamily="18" charset="0"/>
                <a:ea typeface="Ebrima" panose="02000000000000000000" pitchFamily="2" charset="0"/>
                <a:cs typeface="Ebrima" panose="02000000000000000000" pitchFamily="2" charset="0"/>
              </a:rPr>
              <a:t>Gene@NEOLawGroup.com</a:t>
            </a:r>
          </a:p>
          <a:p>
            <a:pPr lvl="0" algn="l"/>
            <a:r>
              <a:rPr lang="en-US" dirty="0">
                <a:latin typeface="Georgia" panose="02040502050405020303" pitchFamily="18" charset="0"/>
                <a:ea typeface="Ebrima" panose="02000000000000000000" pitchFamily="2" charset="0"/>
                <a:cs typeface="Ebrima" panose="02000000000000000000" pitchFamily="2" charset="0"/>
              </a:rPr>
              <a:t>415.977.0558</a:t>
            </a:r>
          </a:p>
        </p:txBody>
      </p:sp>
    </p:spTree>
    <p:extLst>
      <p:ext uri="{BB962C8B-B14F-4D97-AF65-F5344CB8AC3E}">
        <p14:creationId xmlns:p14="http://schemas.microsoft.com/office/powerpoint/2010/main" val="2573278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Disclaimer</a:t>
            </a:r>
          </a:p>
        </p:txBody>
      </p:sp>
      <p:sp>
        <p:nvSpPr>
          <p:cNvPr id="3" name="Content Placeholder 2"/>
          <p:cNvSpPr>
            <a:spLocks noGrp="1"/>
          </p:cNvSpPr>
          <p:nvPr>
            <p:ph idx="1"/>
          </p:nvPr>
        </p:nvSpPr>
        <p:spPr>
          <a:xfrm>
            <a:off x="195263" y="1401763"/>
            <a:ext cx="8643937" cy="5151437"/>
          </a:xfrm>
        </p:spPr>
        <p:txBody>
          <a:bodyPr/>
          <a:lstStyle/>
          <a:p>
            <a:pPr indent="0">
              <a:buFont typeface="Wingdings" pitchFamily="2" charset="2"/>
              <a:buNone/>
              <a:defRPr/>
            </a:pPr>
            <a:endParaRPr lang="en-US" sz="1600" i="1" dirty="0">
              <a:solidFill>
                <a:srgbClr val="000080"/>
              </a:solidFill>
              <a:latin typeface="Georgia" pitchFamily="18" charset="0"/>
            </a:endParaRPr>
          </a:p>
          <a:p>
            <a:pPr indent="0">
              <a:buFont typeface="Wingdings" pitchFamily="2" charset="2"/>
              <a:buNone/>
              <a:defRPr/>
            </a:pPr>
            <a:endParaRPr lang="en-US" sz="1600" i="1" dirty="0">
              <a:solidFill>
                <a:srgbClr val="000080"/>
              </a:solidFill>
              <a:latin typeface="Georgia" pitchFamily="18" charset="0"/>
            </a:endParaRPr>
          </a:p>
          <a:p>
            <a:pPr indent="0">
              <a:buFont typeface="Wingdings" pitchFamily="2" charset="2"/>
              <a:buNone/>
              <a:defRPr/>
            </a:pPr>
            <a:r>
              <a:rPr lang="en-US" sz="1800" i="1" dirty="0">
                <a:solidFill>
                  <a:srgbClr val="002060"/>
                </a:solidFill>
                <a:latin typeface="Georgia" pitchFamily="18" charset="0"/>
              </a:rPr>
              <a:t>The information contained in this presentation has been prepared by NEO Law Group and is not intended to constitute legal advice.  NEO Law Group has used reasonable efforts in collecting, preparing, and providing this information, but does not guarantee its accuracy, completeness, adequacy, or currency.  The publication and distribution of this presentation are not intended to create, and receipt does not constitute, an attorney-client relationship.</a:t>
            </a:r>
            <a:endParaRPr lang="en-US" sz="1600" i="1" dirty="0">
              <a:solidFill>
                <a:srgbClr val="000080"/>
              </a:solidFill>
              <a:latin typeface="Georgia" pitchFamily="18" charset="0"/>
            </a:endParaRPr>
          </a:p>
          <a:p>
            <a:pPr algn="r" eaLnBrk="1" hangingPunct="1">
              <a:lnSpc>
                <a:spcPct val="100000"/>
              </a:lnSpc>
              <a:buFont typeface="Wingdings" pitchFamily="2" charset="2"/>
              <a:buNone/>
              <a:defRPr/>
            </a:pPr>
            <a:r>
              <a:rPr lang="en-US" sz="1600" dirty="0">
                <a:solidFill>
                  <a:srgbClr val="002060"/>
                </a:solidFill>
                <a:latin typeface="Georgia" pitchFamily="18" charset="0"/>
                <a:cs typeface="Arial" pitchFamily="34" charset="0"/>
              </a:rPr>
              <a:t>535 Mission Street – 14</a:t>
            </a:r>
            <a:r>
              <a:rPr lang="en-US" sz="1600" baseline="30000" dirty="0">
                <a:solidFill>
                  <a:srgbClr val="002060"/>
                </a:solidFill>
                <a:latin typeface="Georgia" pitchFamily="18" charset="0"/>
                <a:cs typeface="Arial" pitchFamily="34" charset="0"/>
              </a:rPr>
              <a:t>th</a:t>
            </a:r>
            <a:r>
              <a:rPr lang="en-US" sz="1600" dirty="0">
                <a:solidFill>
                  <a:srgbClr val="002060"/>
                </a:solidFill>
                <a:latin typeface="Georgia" pitchFamily="18" charset="0"/>
                <a:cs typeface="Arial" pitchFamily="34" charset="0"/>
              </a:rPr>
              <a:t> Floor</a:t>
            </a:r>
            <a:br>
              <a:rPr lang="en-US" sz="1600" dirty="0">
                <a:solidFill>
                  <a:srgbClr val="002060"/>
                </a:solidFill>
                <a:latin typeface="Georgia" pitchFamily="18" charset="0"/>
                <a:cs typeface="Arial" pitchFamily="34" charset="0"/>
              </a:rPr>
            </a:br>
            <a:r>
              <a:rPr lang="en-US" sz="1600" dirty="0">
                <a:solidFill>
                  <a:srgbClr val="002060"/>
                </a:solidFill>
                <a:latin typeface="Georgia" pitchFamily="18" charset="0"/>
                <a:cs typeface="Arial" pitchFamily="34" charset="0"/>
              </a:rPr>
              <a:t>San Francisco, CA  94105</a:t>
            </a:r>
            <a:br>
              <a:rPr lang="en-US" sz="1600" dirty="0">
                <a:solidFill>
                  <a:srgbClr val="002060"/>
                </a:solidFill>
                <a:latin typeface="Georgia" pitchFamily="18" charset="0"/>
                <a:cs typeface="Arial" pitchFamily="34" charset="0"/>
              </a:rPr>
            </a:br>
            <a:r>
              <a:rPr lang="en-US" sz="1600" dirty="0">
                <a:solidFill>
                  <a:srgbClr val="002060"/>
                </a:solidFill>
                <a:latin typeface="Georgia" pitchFamily="18" charset="0"/>
                <a:cs typeface="Arial" pitchFamily="34" charset="0"/>
              </a:rPr>
              <a:t>415.977.0558</a:t>
            </a:r>
            <a:br>
              <a:rPr lang="en-US" sz="1600" dirty="0">
                <a:solidFill>
                  <a:srgbClr val="002060"/>
                </a:solidFill>
                <a:latin typeface="Georgia" pitchFamily="18" charset="0"/>
                <a:cs typeface="Arial" pitchFamily="34" charset="0"/>
              </a:rPr>
            </a:br>
            <a:r>
              <a:rPr lang="en-US" sz="1600" dirty="0">
                <a:solidFill>
                  <a:srgbClr val="002060"/>
                </a:solidFill>
                <a:latin typeface="Georgia" pitchFamily="18" charset="0"/>
                <a:cs typeface="Arial" pitchFamily="34" charset="0"/>
              </a:rPr>
              <a:t>www.NEOLawGroup.com</a:t>
            </a:r>
            <a:br>
              <a:rPr lang="en-US" sz="1600" dirty="0">
                <a:solidFill>
                  <a:srgbClr val="002060"/>
                </a:solidFill>
                <a:latin typeface="Georgia" pitchFamily="18" charset="0"/>
                <a:cs typeface="Arial" pitchFamily="34" charset="0"/>
              </a:rPr>
            </a:br>
            <a:r>
              <a:rPr lang="en-US" sz="1600" dirty="0">
                <a:solidFill>
                  <a:srgbClr val="002060"/>
                </a:solidFill>
                <a:latin typeface="Georgia" pitchFamily="18" charset="0"/>
                <a:cs typeface="Arial" pitchFamily="34" charset="0"/>
              </a:rPr>
              <a:t>www.NonprofitLawBlog.com</a:t>
            </a:r>
          </a:p>
          <a:p>
            <a:pPr algn="r" eaLnBrk="1" hangingPunct="1">
              <a:lnSpc>
                <a:spcPct val="100000"/>
              </a:lnSpc>
              <a:spcBef>
                <a:spcPts val="0"/>
              </a:spcBef>
              <a:buFont typeface="Wingdings" pitchFamily="2" charset="2"/>
              <a:buNone/>
              <a:defRPr/>
            </a:pPr>
            <a:r>
              <a:rPr lang="en-US" sz="1600" dirty="0">
                <a:solidFill>
                  <a:srgbClr val="002060"/>
                </a:solidFill>
                <a:latin typeface="Georgia" pitchFamily="18" charset="0"/>
                <a:cs typeface="Arial" pitchFamily="34" charset="0"/>
              </a:rPr>
              <a:t/>
            </a:r>
            <a:br>
              <a:rPr lang="en-US" sz="1600" dirty="0">
                <a:solidFill>
                  <a:srgbClr val="002060"/>
                </a:solidFill>
                <a:latin typeface="Georgia" pitchFamily="18" charset="0"/>
                <a:cs typeface="Arial" pitchFamily="34" charset="0"/>
              </a:rPr>
            </a:br>
            <a:r>
              <a:rPr lang="en-US" sz="1600" dirty="0">
                <a:solidFill>
                  <a:srgbClr val="002060"/>
                </a:solidFill>
                <a:latin typeface="Georgia" pitchFamily="18" charset="0"/>
                <a:cs typeface="Arial" pitchFamily="34" charset="0"/>
              </a:rPr>
              <a:t>erin@neolawgroup.com</a:t>
            </a:r>
          </a:p>
          <a:p>
            <a:pPr algn="r" eaLnBrk="1" hangingPunct="1">
              <a:lnSpc>
                <a:spcPct val="100000"/>
              </a:lnSpc>
              <a:spcBef>
                <a:spcPts val="0"/>
              </a:spcBef>
              <a:buFont typeface="Wingdings" pitchFamily="2" charset="2"/>
              <a:buNone/>
              <a:defRPr/>
            </a:pPr>
            <a:r>
              <a:rPr lang="en-US" sz="1600" dirty="0">
                <a:solidFill>
                  <a:srgbClr val="002060"/>
                </a:solidFill>
                <a:latin typeface="Georgia" pitchFamily="18" charset="0"/>
                <a:cs typeface="Arial" pitchFamily="34" charset="0"/>
              </a:rPr>
              <a:t>@ErinBradrick</a:t>
            </a:r>
          </a:p>
          <a:p>
            <a:pPr algn="r" eaLnBrk="1" hangingPunct="1">
              <a:lnSpc>
                <a:spcPct val="100000"/>
              </a:lnSpc>
              <a:spcBef>
                <a:spcPts val="0"/>
              </a:spcBef>
              <a:buFont typeface="Wingdings" pitchFamily="2" charset="2"/>
              <a:buNone/>
              <a:defRPr/>
            </a:pPr>
            <a:endParaRPr lang="en-US" sz="1600" dirty="0">
              <a:solidFill>
                <a:srgbClr val="002060"/>
              </a:solidFill>
              <a:latin typeface="Georgia" pitchFamily="18" charset="0"/>
              <a:cs typeface="Arial" pitchFamily="34" charset="0"/>
            </a:endParaRPr>
          </a:p>
          <a:p>
            <a:pPr algn="r" eaLnBrk="1" hangingPunct="1">
              <a:lnSpc>
                <a:spcPct val="100000"/>
              </a:lnSpc>
              <a:spcBef>
                <a:spcPts val="0"/>
              </a:spcBef>
              <a:buFont typeface="Wingdings" pitchFamily="2" charset="2"/>
              <a:buNone/>
              <a:defRPr/>
            </a:pPr>
            <a:r>
              <a:rPr lang="en-US" sz="1600" dirty="0">
                <a:solidFill>
                  <a:srgbClr val="002060"/>
                </a:solidFill>
                <a:latin typeface="Georgia" pitchFamily="18" charset="0"/>
                <a:cs typeface="Arial" pitchFamily="34" charset="0"/>
              </a:rPr>
              <a:t>gene@neolawgroup.com</a:t>
            </a:r>
          </a:p>
          <a:p>
            <a:pPr algn="r" eaLnBrk="1" hangingPunct="1">
              <a:lnSpc>
                <a:spcPct val="100000"/>
              </a:lnSpc>
              <a:spcBef>
                <a:spcPts val="0"/>
              </a:spcBef>
              <a:buFont typeface="Wingdings" pitchFamily="2" charset="2"/>
              <a:buNone/>
              <a:defRPr/>
            </a:pPr>
            <a:r>
              <a:rPr lang="en-US" sz="1600" dirty="0">
                <a:solidFill>
                  <a:srgbClr val="002060"/>
                </a:solidFill>
                <a:latin typeface="Georgia" pitchFamily="18" charset="0"/>
                <a:cs typeface="Arial" pitchFamily="34" charset="0"/>
              </a:rPr>
              <a:t>@GTak</a:t>
            </a:r>
          </a:p>
          <a:p>
            <a:pPr algn="r" eaLnBrk="1" hangingPunct="1">
              <a:lnSpc>
                <a:spcPct val="100000"/>
              </a:lnSpc>
              <a:buFont typeface="Wingdings" pitchFamily="2" charset="2"/>
              <a:buNone/>
              <a:defRPr/>
            </a:pPr>
            <a:endParaRPr lang="en-US" sz="1600" dirty="0">
              <a:solidFill>
                <a:srgbClr val="002060"/>
              </a:solidFill>
              <a:latin typeface="Georgia" pitchFamily="18" charset="0"/>
              <a:cs typeface="Arial" charset="0"/>
            </a:endParaRPr>
          </a:p>
          <a:p>
            <a:pPr>
              <a:defRPr/>
            </a:pPr>
            <a:endParaRPr lang="en-US" sz="1600" dirty="0">
              <a:latin typeface="Georgia" pitchFamily="18" charset="0"/>
            </a:endParaRP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C8E45FB-BD09-4837-8650-5B326E17566F}"/>
              </a:ext>
            </a:extLst>
          </p:cNvPr>
          <p:cNvPicPr>
            <a:picLocks noChangeAspect="1"/>
          </p:cNvPicPr>
          <p:nvPr/>
        </p:nvPicPr>
        <p:blipFill>
          <a:blip r:embed="rId3"/>
          <a:stretch>
            <a:fillRect/>
          </a:stretch>
        </p:blipFill>
        <p:spPr>
          <a:xfrm>
            <a:off x="4140679" y="5745583"/>
            <a:ext cx="2208362" cy="1098126"/>
          </a:xfrm>
          <a:prstGeom prst="rect">
            <a:avLst/>
          </a:prstGeom>
        </p:spPr>
      </p:pic>
      <p:sp>
        <p:nvSpPr>
          <p:cNvPr id="2" name="Title 1">
            <a:extLst>
              <a:ext uri="{FF2B5EF4-FFF2-40B4-BE49-F238E27FC236}">
                <a16:creationId xmlns:a16="http://schemas.microsoft.com/office/drawing/2014/main" xmlns="" id="{9C7F01BD-C604-4B4F-BC68-55BA6AD4B9C7}"/>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xmlns="" id="{C98BD205-ABA4-4A37-97EC-5AC87CEA453F}"/>
              </a:ext>
            </a:extLst>
          </p:cNvPr>
          <p:cNvSpPr>
            <a:spLocks noGrp="1"/>
          </p:cNvSpPr>
          <p:nvPr>
            <p:ph idx="1"/>
          </p:nvPr>
        </p:nvSpPr>
        <p:spPr/>
        <p:txBody>
          <a:bodyPr/>
          <a:lstStyle/>
          <a:p>
            <a:pPr marL="457200" indent="-457200">
              <a:buFont typeface="Arial" panose="020B0604020202020204" pitchFamily="34" charset="0"/>
              <a:buChar char="•"/>
            </a:pPr>
            <a:r>
              <a:rPr lang="en-US" sz="2600" dirty="0"/>
              <a:t>November 16, 2017 – House passes H.R. 1, the “Tax Cuts and Jobs Act”</a:t>
            </a:r>
          </a:p>
          <a:p>
            <a:pPr marL="457200" indent="-457200">
              <a:buFont typeface="Arial" panose="020B0604020202020204" pitchFamily="34" charset="0"/>
              <a:buChar char="•"/>
            </a:pPr>
            <a:r>
              <a:rPr lang="en-US" sz="2600" dirty="0"/>
              <a:t>December 2, 2017 – Senate approves tax bill with amendments</a:t>
            </a:r>
          </a:p>
          <a:p>
            <a:pPr marL="457200" indent="-457200">
              <a:buFont typeface="Arial" panose="020B0604020202020204" pitchFamily="34" charset="0"/>
              <a:buChar char="•"/>
            </a:pPr>
            <a:r>
              <a:rPr lang="en-US" sz="2600" dirty="0"/>
              <a:t>December 19, 2017 – Sent back to House and Senate after conference committee for a final vote</a:t>
            </a:r>
          </a:p>
          <a:p>
            <a:pPr marL="457200" indent="-457200">
              <a:buFont typeface="Arial" panose="020B0604020202020204" pitchFamily="34" charset="0"/>
              <a:buChar char="•"/>
            </a:pPr>
            <a:r>
              <a:rPr lang="en-US" sz="2600" dirty="0"/>
              <a:t>December 22, 2017 – Signed into law by the President</a:t>
            </a:r>
          </a:p>
          <a:p>
            <a:pPr marL="457200" indent="-457200">
              <a:buFont typeface="Arial" panose="020B0604020202020204" pitchFamily="34" charset="0"/>
              <a:buChar char="•"/>
            </a:pPr>
            <a:r>
              <a:rPr lang="en-US" sz="2600" dirty="0"/>
              <a:t>January 1, 2018 – Many provision of Act took effect</a:t>
            </a:r>
          </a:p>
        </p:txBody>
      </p:sp>
      <p:sp>
        <p:nvSpPr>
          <p:cNvPr id="4" name="Footer Placeholder 3">
            <a:extLst>
              <a:ext uri="{FF2B5EF4-FFF2-40B4-BE49-F238E27FC236}">
                <a16:creationId xmlns:a16="http://schemas.microsoft.com/office/drawing/2014/main" xmlns="" id="{B3915B0A-A630-49A8-BE0C-97354578783D}"/>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3808634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4000" dirty="0"/>
              <a:t>Charitable Giving Impact</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2542841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86C07-01F5-4D16-B2EF-F8B618A4C092}"/>
              </a:ext>
            </a:extLst>
          </p:cNvPr>
          <p:cNvSpPr>
            <a:spLocks noGrp="1"/>
          </p:cNvSpPr>
          <p:nvPr>
            <p:ph type="title"/>
          </p:nvPr>
        </p:nvSpPr>
        <p:spPr/>
        <p:txBody>
          <a:bodyPr/>
          <a:lstStyle/>
          <a:p>
            <a:r>
              <a:rPr lang="en-US" dirty="0"/>
              <a:t>Major Impacts</a:t>
            </a:r>
          </a:p>
        </p:txBody>
      </p:sp>
      <p:sp>
        <p:nvSpPr>
          <p:cNvPr id="3" name="Content Placeholder 2">
            <a:extLst>
              <a:ext uri="{FF2B5EF4-FFF2-40B4-BE49-F238E27FC236}">
                <a16:creationId xmlns:a16="http://schemas.microsoft.com/office/drawing/2014/main" xmlns="" id="{D81536DF-4BF6-476D-A746-861D24CA71AD}"/>
              </a:ext>
            </a:extLst>
          </p:cNvPr>
          <p:cNvSpPr>
            <a:spLocks noGrp="1"/>
          </p:cNvSpPr>
          <p:nvPr>
            <p:ph idx="1"/>
          </p:nvPr>
        </p:nvSpPr>
        <p:spPr>
          <a:xfrm>
            <a:off x="439738" y="1227137"/>
            <a:ext cx="8399462" cy="5007407"/>
          </a:xfrm>
        </p:spPr>
        <p:txBody>
          <a:bodyPr/>
          <a:lstStyle/>
          <a:p>
            <a:pPr marL="457200" indent="-457200">
              <a:buFont typeface="Arial" panose="020B0604020202020204" pitchFamily="34" charset="0"/>
              <a:buChar char="•"/>
            </a:pPr>
            <a:r>
              <a:rPr lang="en-US" sz="2500" dirty="0"/>
              <a:t>Nearly doubled standard deduction for individuals and married couples</a:t>
            </a:r>
          </a:p>
          <a:p>
            <a:pPr marL="457200" indent="-457200">
              <a:buFont typeface="Arial" panose="020B0604020202020204" pitchFamily="34" charset="0"/>
              <a:buChar char="•"/>
            </a:pPr>
            <a:r>
              <a:rPr lang="en-US" sz="2500" dirty="0"/>
              <a:t>Doubled estate tax &amp; gift tax exemptions</a:t>
            </a:r>
          </a:p>
          <a:p>
            <a:pPr marL="457200" indent="-457200">
              <a:buFont typeface="Arial" panose="020B0604020202020204" pitchFamily="34" charset="0"/>
              <a:buChar char="•"/>
            </a:pPr>
            <a:r>
              <a:rPr lang="en-US" sz="2500" dirty="0"/>
              <a:t>Limited deductions for state and local taxes, and home mortgage interest taxes</a:t>
            </a:r>
          </a:p>
          <a:p>
            <a:pPr marL="457200" indent="-457200">
              <a:buFont typeface="Arial" panose="020B0604020202020204" pitchFamily="34" charset="0"/>
              <a:buChar char="•"/>
            </a:pPr>
            <a:r>
              <a:rPr lang="en-US" sz="2500" dirty="0"/>
              <a:t>Eliminated substantiation exception for </a:t>
            </a:r>
            <a:r>
              <a:rPr lang="en-US" sz="2500" dirty="0" err="1"/>
              <a:t>donee</a:t>
            </a:r>
            <a:r>
              <a:rPr lang="en-US" sz="2500" dirty="0"/>
              <a:t>-reported contributions</a:t>
            </a:r>
          </a:p>
        </p:txBody>
      </p:sp>
      <p:sp>
        <p:nvSpPr>
          <p:cNvPr id="4" name="Footer Placeholder 3">
            <a:extLst>
              <a:ext uri="{FF2B5EF4-FFF2-40B4-BE49-F238E27FC236}">
                <a16:creationId xmlns:a16="http://schemas.microsoft.com/office/drawing/2014/main" xmlns="" id="{3DE0F13C-5837-468B-AD31-011D6D9E61EE}"/>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0736898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3EB01-6D21-471D-8BD0-77231DED616F}"/>
              </a:ext>
            </a:extLst>
          </p:cNvPr>
          <p:cNvSpPr>
            <a:spLocks noGrp="1"/>
          </p:cNvSpPr>
          <p:nvPr>
            <p:ph type="title"/>
          </p:nvPr>
        </p:nvSpPr>
        <p:spPr/>
        <p:txBody>
          <a:bodyPr/>
          <a:lstStyle/>
          <a:p>
            <a:r>
              <a:rPr lang="en-US" dirty="0"/>
              <a:t>It’s Not </a:t>
            </a:r>
            <a:r>
              <a:rPr lang="en-US" i="1" dirty="0"/>
              <a:t>All </a:t>
            </a:r>
            <a:r>
              <a:rPr lang="en-US" dirty="0"/>
              <a:t>Bad News</a:t>
            </a:r>
          </a:p>
        </p:txBody>
      </p:sp>
      <p:sp>
        <p:nvSpPr>
          <p:cNvPr id="3" name="Content Placeholder 2">
            <a:extLst>
              <a:ext uri="{FF2B5EF4-FFF2-40B4-BE49-F238E27FC236}">
                <a16:creationId xmlns:a16="http://schemas.microsoft.com/office/drawing/2014/main" xmlns="" id="{9F39C6D3-7A36-4D32-A861-A44194410B4E}"/>
              </a:ext>
            </a:extLst>
          </p:cNvPr>
          <p:cNvSpPr>
            <a:spLocks noGrp="1"/>
          </p:cNvSpPr>
          <p:nvPr>
            <p:ph idx="1"/>
          </p:nvPr>
        </p:nvSpPr>
        <p:spPr/>
        <p:txBody>
          <a:bodyPr/>
          <a:lstStyle/>
          <a:p>
            <a:pPr marL="457200" indent="-457200">
              <a:buFont typeface="Arial" panose="020B0604020202020204" pitchFamily="34" charset="0"/>
              <a:buChar char="•"/>
            </a:pPr>
            <a:r>
              <a:rPr lang="en-US" sz="2500" dirty="0"/>
              <a:t>Increased annual deduction limit for cash contributions to public charities/private operating foundations from 50% to 60% of donor’s adjusted gross income</a:t>
            </a:r>
          </a:p>
          <a:p>
            <a:pPr marL="457200" indent="-457200">
              <a:buFont typeface="Arial" panose="020B0604020202020204" pitchFamily="34" charset="0"/>
              <a:buChar char="•"/>
            </a:pPr>
            <a:r>
              <a:rPr lang="en-US" sz="2500" dirty="0"/>
              <a:t>Removed “Pease” limitation on certain itemized deductions</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xmlns="" id="{D43FD2ED-00F7-4CB4-9312-55D0DE3379B5}"/>
              </a:ext>
            </a:extLst>
          </p:cNvPr>
          <p:cNvSpPr>
            <a:spLocks noGrp="1"/>
          </p:cNvSpPr>
          <p:nvPr>
            <p:ph type="ftr" sz="quarter" idx="10"/>
          </p:nvPr>
        </p:nvSpPr>
        <p:spPr/>
        <p:txBody>
          <a:bodyPr/>
          <a:lstStyle/>
          <a:p>
            <a:pPr>
              <a:defRPr/>
            </a:pPr>
            <a:r>
              <a:rPr lang="en-US" dirty="0"/>
              <a:t>Copyright © 2018 NEO Law Group.</a:t>
            </a:r>
          </a:p>
        </p:txBody>
      </p:sp>
      <p:pic>
        <p:nvPicPr>
          <p:cNvPr id="6" name="Picture 5">
            <a:extLst>
              <a:ext uri="{FF2B5EF4-FFF2-40B4-BE49-F238E27FC236}">
                <a16:creationId xmlns:a16="http://schemas.microsoft.com/office/drawing/2014/main" xmlns="" id="{F954364C-FF50-4B5D-A42B-60BC14554E15}"/>
              </a:ext>
            </a:extLst>
          </p:cNvPr>
          <p:cNvPicPr>
            <a:picLocks noChangeAspect="1"/>
          </p:cNvPicPr>
          <p:nvPr/>
        </p:nvPicPr>
        <p:blipFill>
          <a:blip r:embed="rId3"/>
          <a:stretch>
            <a:fillRect/>
          </a:stretch>
        </p:blipFill>
        <p:spPr>
          <a:xfrm>
            <a:off x="5766908" y="4471885"/>
            <a:ext cx="2937354" cy="1960545"/>
          </a:xfrm>
          <a:prstGeom prst="rect">
            <a:avLst/>
          </a:prstGeom>
        </p:spPr>
      </p:pic>
    </p:spTree>
    <p:extLst>
      <p:ext uri="{BB962C8B-B14F-4D97-AF65-F5344CB8AC3E}">
        <p14:creationId xmlns:p14="http://schemas.microsoft.com/office/powerpoint/2010/main" val="23759772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22531" name="Content Placeholder 2"/>
          <p:cNvSpPr>
            <a:spLocks noGrp="1"/>
          </p:cNvSpPr>
          <p:nvPr>
            <p:ph idx="1"/>
          </p:nvPr>
        </p:nvSpPr>
        <p:spPr/>
        <p:txBody>
          <a:bodyPr/>
          <a:lstStyle/>
          <a:p>
            <a:pPr algn="ctr">
              <a:lnSpc>
                <a:spcPct val="100000"/>
              </a:lnSpc>
              <a:spcBef>
                <a:spcPts val="0"/>
              </a:spcBef>
            </a:pPr>
            <a:r>
              <a:rPr lang="en-US" altLang="en-US" sz="4000" dirty="0">
                <a:latin typeface="Georgia" panose="02040502050405020303" pitchFamily="18" charset="0"/>
                <a:ea typeface="ＭＳ Ｐゴシック" panose="020B0600070205080204" pitchFamily="34" charset="-128"/>
                <a:cs typeface="Georgia" panose="02040502050405020303" pitchFamily="18" charset="0"/>
              </a:rPr>
              <a:t>Unrelated Business Income Tax (“UBIT”)</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9320026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Related v. Unrelated Business Activities</a:t>
            </a:r>
          </a:p>
        </p:txBody>
      </p:sp>
      <p:sp>
        <p:nvSpPr>
          <p:cNvPr id="64515" name="Content Placeholder 2"/>
          <p:cNvSpPr>
            <a:spLocks noGrp="1"/>
          </p:cNvSpPr>
          <p:nvPr>
            <p:ph idx="1"/>
          </p:nvPr>
        </p:nvSpPr>
        <p:spPr/>
        <p:txBody>
          <a:bodyPr/>
          <a:lstStyle/>
          <a:p>
            <a:r>
              <a:rPr lang="en-US" altLang="en-US" dirty="0">
                <a:latin typeface="Georgia" panose="02040502050405020303" pitchFamily="18" charset="0"/>
                <a:ea typeface="ＭＳ Ｐゴシック" panose="020B0600070205080204" pitchFamily="34" charset="-128"/>
                <a:cs typeface="Georgia" panose="02040502050405020303" pitchFamily="18" charset="0"/>
              </a:rPr>
              <a:t>General Rule - An unrelated business if it is:</a:t>
            </a:r>
          </a:p>
          <a:p>
            <a:pPr marL="915988" lvl="1" indent="-514350">
              <a:buFont typeface="Times New Roman" panose="02020603050405020304" pitchFamily="18" charset="0"/>
              <a:buAutoNum type="arabicParenR"/>
            </a:pPr>
            <a:r>
              <a:rPr lang="en-US" altLang="en-US" dirty="0">
                <a:solidFill>
                  <a:srgbClr val="08244B"/>
                </a:solidFill>
                <a:latin typeface="Georgia" panose="02040502050405020303" pitchFamily="18" charset="0"/>
                <a:ea typeface="ＭＳ Ｐゴシック" panose="020B0600070205080204" pitchFamily="34" charset="-128"/>
                <a:cs typeface="Georgia" panose="02040502050405020303" pitchFamily="18" charset="0"/>
              </a:rPr>
              <a:t>a trade or business;</a:t>
            </a:r>
          </a:p>
          <a:p>
            <a:pPr marL="915988" lvl="1" indent="-514350">
              <a:buFont typeface="Times New Roman" panose="02020603050405020304" pitchFamily="18" charset="0"/>
              <a:buAutoNum type="arabicParenR"/>
            </a:pPr>
            <a:r>
              <a:rPr lang="en-US" altLang="en-US" dirty="0">
                <a:solidFill>
                  <a:srgbClr val="08244B"/>
                </a:solidFill>
                <a:latin typeface="Georgia" panose="02040502050405020303" pitchFamily="18" charset="0"/>
                <a:ea typeface="ＭＳ Ｐゴシック" panose="020B0600070205080204" pitchFamily="34" charset="-128"/>
                <a:cs typeface="Georgia" panose="02040502050405020303" pitchFamily="18" charset="0"/>
              </a:rPr>
              <a:t>regularly carried on; and</a:t>
            </a:r>
          </a:p>
          <a:p>
            <a:pPr marL="915988" lvl="1" indent="-514350">
              <a:buFont typeface="Times New Roman" panose="02020603050405020304" pitchFamily="18" charset="0"/>
              <a:buAutoNum type="arabicParenR"/>
            </a:pPr>
            <a:r>
              <a:rPr lang="en-US" altLang="en-US" dirty="0">
                <a:solidFill>
                  <a:srgbClr val="08244B"/>
                </a:solidFill>
                <a:latin typeface="Georgia" panose="02040502050405020303" pitchFamily="18" charset="0"/>
                <a:ea typeface="ＭＳ Ｐゴシック" panose="020B0600070205080204" pitchFamily="34" charset="-128"/>
                <a:cs typeface="Georgia" panose="02040502050405020303" pitchFamily="18" charset="0"/>
              </a:rPr>
              <a:t>not substantially related to furthering the exempt purpose of the organization</a:t>
            </a:r>
          </a:p>
        </p:txBody>
      </p:sp>
      <p:sp>
        <p:nvSpPr>
          <p:cNvPr id="4" name="Footer Placeholder 3"/>
          <p:cNvSpPr>
            <a:spLocks noGrp="1"/>
          </p:cNvSpPr>
          <p:nvPr>
            <p:ph type="ftr" sz="quarter" idx="10"/>
          </p:nvPr>
        </p:nvSpPr>
        <p:spPr/>
        <p:txBody>
          <a:bodyPr/>
          <a:lstStyle/>
          <a:p>
            <a:pPr>
              <a:defRPr/>
            </a:pPr>
            <a:r>
              <a:rPr lang="en-US" dirty="0"/>
              <a:t>Copyright  © 2018 NEO Law Group.</a:t>
            </a:r>
          </a:p>
        </p:txBody>
      </p:sp>
      <p:pic>
        <p:nvPicPr>
          <p:cNvPr id="64517" name="Picture 4" descr="Price t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4737100"/>
            <a:ext cx="277653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30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D12B2-14FF-4168-9ED5-9829E772C265}"/>
              </a:ext>
            </a:extLst>
          </p:cNvPr>
          <p:cNvSpPr>
            <a:spLocks noGrp="1"/>
          </p:cNvSpPr>
          <p:nvPr>
            <p:ph type="title"/>
          </p:nvPr>
        </p:nvSpPr>
        <p:spPr/>
        <p:txBody>
          <a:bodyPr/>
          <a:lstStyle/>
          <a:p>
            <a:r>
              <a:rPr lang="en-US" dirty="0"/>
              <a:t>UBIT Changes</a:t>
            </a:r>
          </a:p>
        </p:txBody>
      </p:sp>
      <p:sp>
        <p:nvSpPr>
          <p:cNvPr id="3" name="Content Placeholder 2">
            <a:extLst>
              <a:ext uri="{FF2B5EF4-FFF2-40B4-BE49-F238E27FC236}">
                <a16:creationId xmlns:a16="http://schemas.microsoft.com/office/drawing/2014/main" xmlns="" id="{8C96FF17-540E-48F5-A5EC-C160E8A600CC}"/>
              </a:ext>
            </a:extLst>
          </p:cNvPr>
          <p:cNvSpPr>
            <a:spLocks noGrp="1"/>
          </p:cNvSpPr>
          <p:nvPr>
            <p:ph idx="1"/>
          </p:nvPr>
        </p:nvSpPr>
        <p:spPr>
          <a:xfrm>
            <a:off x="439738" y="1227137"/>
            <a:ext cx="8399462" cy="5007407"/>
          </a:xfrm>
        </p:spPr>
        <p:txBody>
          <a:bodyPr/>
          <a:lstStyle/>
          <a:p>
            <a:pPr marL="457200" indent="-457200">
              <a:buFont typeface="Arial" panose="020B0604020202020204" pitchFamily="34" charset="0"/>
              <a:buChar char="•"/>
            </a:pPr>
            <a:r>
              <a:rPr lang="en-US" sz="2600" dirty="0"/>
              <a:t>Eliminated ability to offset income from one unrelated business activity with losses from another</a:t>
            </a:r>
          </a:p>
          <a:p>
            <a:pPr marL="858838" lvl="1" indent="-457200"/>
            <a:r>
              <a:rPr lang="en-US" sz="2400" dirty="0"/>
              <a:t>Now have to account for each unrelated business activity separately (in silos)</a:t>
            </a:r>
          </a:p>
          <a:p>
            <a:pPr marL="858838" lvl="1" indent="-457200"/>
            <a:r>
              <a:rPr lang="en-US" sz="2400" dirty="0"/>
              <a:t>May still carry forward losses from a particular unrelated business activity to future years, but only with respect to the same activity</a:t>
            </a:r>
          </a:p>
          <a:p>
            <a:pPr marL="457200" indent="-457200">
              <a:buFont typeface="Arial" panose="020B0604020202020204" pitchFamily="34" charset="0"/>
              <a:buChar char="•"/>
            </a:pPr>
            <a:r>
              <a:rPr lang="en-US" sz="2600" dirty="0"/>
              <a:t>Changes in corporate tax rates mean UBIT tax rate was also changed to 21% for UBTI over the $1,000 threshold</a:t>
            </a:r>
            <a:r>
              <a:rPr lang="en-US" dirty="0"/>
              <a:t> </a:t>
            </a:r>
          </a:p>
        </p:txBody>
      </p:sp>
      <p:sp>
        <p:nvSpPr>
          <p:cNvPr id="4" name="Footer Placeholder 3">
            <a:extLst>
              <a:ext uri="{FF2B5EF4-FFF2-40B4-BE49-F238E27FC236}">
                <a16:creationId xmlns:a16="http://schemas.microsoft.com/office/drawing/2014/main" xmlns="" id="{ECA15A9B-B018-4662-9FEF-03EA180857D5}"/>
              </a:ext>
            </a:extLst>
          </p:cNvPr>
          <p:cNvSpPr>
            <a:spLocks noGrp="1"/>
          </p:cNvSpPr>
          <p:nvPr>
            <p:ph type="ftr" sz="quarter" idx="10"/>
          </p:nvPr>
        </p:nvSpPr>
        <p:spPr/>
        <p:txBody>
          <a:bodyPr/>
          <a:lstStyle/>
          <a:p>
            <a:pPr>
              <a:defRPr/>
            </a:pPr>
            <a:r>
              <a:rPr lang="en-US" dirty="0"/>
              <a:t>Copyright © 2018 NEO Law Group.</a:t>
            </a:r>
          </a:p>
        </p:txBody>
      </p:sp>
    </p:spTree>
    <p:extLst>
      <p:ext uri="{BB962C8B-B14F-4D97-AF65-F5344CB8AC3E}">
        <p14:creationId xmlns:p14="http://schemas.microsoft.com/office/powerpoint/2010/main" val="1896090836"/>
      </p:ext>
    </p:extLst>
  </p:cSld>
  <p:clrMapOvr>
    <a:masterClrMapping/>
  </p:clrMapOvr>
  <p:transition spd="med"/>
</p:sld>
</file>

<file path=ppt/theme/theme1.xml><?xml version="1.0" encoding="utf-8"?>
<a:theme xmlns:a="http://schemas.openxmlformats.org/drawingml/2006/main" name="Presentation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66"/>
      </a:hlink>
      <a:folHlink>
        <a:srgbClr val="99CC00"/>
      </a:folHlink>
    </a:clrScheme>
    <a:fontScheme name="Presentation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Presentation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HD:Users:karlmiyajima:Desktop:Projects:Pearson working:Active Lecture PPT:Template files:ALQ-Temp3title.pot</Template>
  <TotalTime>27723</TotalTime>
  <Words>1337</Words>
  <Application>Microsoft Office PowerPoint</Application>
  <PresentationFormat>On-screen Show (4:3)</PresentationFormat>
  <Paragraphs>185</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Century Gothic</vt:lpstr>
      <vt:lpstr>Ebrima</vt:lpstr>
      <vt:lpstr>Georgia</vt:lpstr>
      <vt:lpstr>Times</vt:lpstr>
      <vt:lpstr>Times New Roman</vt:lpstr>
      <vt:lpstr>Wingdings</vt:lpstr>
      <vt:lpstr>Presentation5</vt:lpstr>
      <vt:lpstr>The New Tax Law and What it Means for Nonprofits</vt:lpstr>
      <vt:lpstr>Agenda </vt:lpstr>
      <vt:lpstr>What happened?</vt:lpstr>
      <vt:lpstr>PowerPoint Presentation</vt:lpstr>
      <vt:lpstr>Major Impacts</vt:lpstr>
      <vt:lpstr>It’s Not All Bad News</vt:lpstr>
      <vt:lpstr>PowerPoint Presentation</vt:lpstr>
      <vt:lpstr>Related v. Unrelated Business Activities</vt:lpstr>
      <vt:lpstr>UBIT Changes</vt:lpstr>
      <vt:lpstr>Pre-2018 Marginal Corporate Tax Rates</vt:lpstr>
      <vt:lpstr>PowerPoint Presentation</vt:lpstr>
      <vt:lpstr>Executive Compensation Changes</vt:lpstr>
      <vt:lpstr>Employee Benefits</vt:lpstr>
      <vt:lpstr>PowerPoint Presentation</vt:lpstr>
      <vt:lpstr>New Excise Tax</vt:lpstr>
      <vt:lpstr>Sports Tickets</vt:lpstr>
      <vt:lpstr>PowerPoint Presentation</vt:lpstr>
      <vt:lpstr>PowerPoint Presentation</vt:lpstr>
      <vt:lpstr>PowerPoint Presentation</vt:lpstr>
      <vt:lpstr>Left Out of the Final Bill</vt:lpstr>
      <vt:lpstr>More That Was Left Out</vt:lpstr>
      <vt:lpstr>PowerPoint Presentation</vt:lpstr>
      <vt:lpstr>DAF Definition</vt:lpstr>
      <vt:lpstr>DAF Excise Taxes</vt:lpstr>
      <vt:lpstr>DAF Regulations</vt:lpstr>
      <vt:lpstr>Questions</vt:lpstr>
      <vt:lpstr>Disclaimer</vt:lpstr>
    </vt:vector>
  </TitlesOfParts>
  <Company>ź退穼훼</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karl m</dc:creator>
  <cp:lastModifiedBy>Berty Arreguin</cp:lastModifiedBy>
  <cp:revision>454</cp:revision>
  <cp:lastPrinted>2018-02-01T05:04:34Z</cp:lastPrinted>
  <dcterms:created xsi:type="dcterms:W3CDTF">2013-03-03T19:24:10Z</dcterms:created>
  <dcterms:modified xsi:type="dcterms:W3CDTF">2018-02-02T01:28:17Z</dcterms:modified>
</cp:coreProperties>
</file>