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70" r:id="rId3"/>
    <p:sldId id="257" r:id="rId4"/>
    <p:sldId id="294" r:id="rId5"/>
    <p:sldId id="303" r:id="rId6"/>
    <p:sldId id="302" r:id="rId7"/>
    <p:sldId id="262" r:id="rId8"/>
    <p:sldId id="271" r:id="rId9"/>
    <p:sldId id="273" r:id="rId10"/>
    <p:sldId id="295" r:id="rId11"/>
    <p:sldId id="300" r:id="rId12"/>
    <p:sldId id="301" r:id="rId13"/>
    <p:sldId id="299" r:id="rId14"/>
    <p:sldId id="305" r:id="rId15"/>
    <p:sldId id="304" r:id="rId16"/>
    <p:sldId id="298" r:id="rId17"/>
    <p:sldId id="272" r:id="rId18"/>
    <p:sldId id="291" r:id="rId19"/>
    <p:sldId id="276" r:id="rId20"/>
    <p:sldId id="274" r:id="rId21"/>
    <p:sldId id="263" r:id="rId22"/>
    <p:sldId id="277" r:id="rId23"/>
    <p:sldId id="278" r:id="rId24"/>
    <p:sldId id="279" r:id="rId25"/>
    <p:sldId id="275" r:id="rId26"/>
    <p:sldId id="306" r:id="rId27"/>
    <p:sldId id="292" r:id="rId28"/>
    <p:sldId id="281" r:id="rId29"/>
    <p:sldId id="280" r:id="rId30"/>
    <p:sldId id="282" r:id="rId31"/>
    <p:sldId id="283" r:id="rId32"/>
    <p:sldId id="284" r:id="rId33"/>
    <p:sldId id="285" r:id="rId34"/>
    <p:sldId id="286" r:id="rId35"/>
    <p:sldId id="287" r:id="rId36"/>
    <p:sldId id="289" r:id="rId37"/>
    <p:sldId id="296" r:id="rId38"/>
    <p:sldId id="293" r:id="rId39"/>
    <p:sldId id="290" r:id="rId40"/>
    <p:sldId id="26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5"/>
    <p:restoredTop sz="94666"/>
  </p:normalViewPr>
  <p:slideViewPr>
    <p:cSldViewPr snapToGrid="0" snapToObjects="1">
      <p:cViewPr varScale="1">
        <p:scale>
          <a:sx n="64" d="100"/>
          <a:sy n="64" d="100"/>
        </p:scale>
        <p:origin x="101" y="3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320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C3A717-677A-8C45-8799-7D4B4C0E66A4}" type="doc">
      <dgm:prSet loTypeId="urn:microsoft.com/office/officeart/2005/8/layout/cycle7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EBE0C8-F527-BC44-81B3-BF3B7BE0266A}">
      <dgm:prSet phldrT="[Text]"/>
      <dgm:spPr/>
      <dgm:t>
        <a:bodyPr/>
        <a:lstStyle/>
        <a:p>
          <a:r>
            <a:rPr lang="en-US" dirty="0" smtClean="0"/>
            <a:t>Relationship</a:t>
          </a:r>
          <a:endParaRPr lang="en-US" dirty="0"/>
        </a:p>
      </dgm:t>
    </dgm:pt>
    <dgm:pt modelId="{50318AAB-0171-7348-A74E-6159C4519DCD}" type="parTrans" cxnId="{E501BFE1-C144-B445-B456-F73D795B60C6}">
      <dgm:prSet/>
      <dgm:spPr/>
      <dgm:t>
        <a:bodyPr/>
        <a:lstStyle/>
        <a:p>
          <a:endParaRPr lang="en-US"/>
        </a:p>
      </dgm:t>
    </dgm:pt>
    <dgm:pt modelId="{556570AC-5834-0646-A354-0118993CD9F6}" type="sibTrans" cxnId="{E501BFE1-C144-B445-B456-F73D795B60C6}">
      <dgm:prSet/>
      <dgm:spPr/>
      <dgm:t>
        <a:bodyPr/>
        <a:lstStyle/>
        <a:p>
          <a:endParaRPr lang="en-US"/>
        </a:p>
      </dgm:t>
    </dgm:pt>
    <dgm:pt modelId="{AF536B38-DDA7-BE4C-9B7B-763E37997133}">
      <dgm:prSet phldrT="[Text]"/>
      <dgm:spPr/>
      <dgm:t>
        <a:bodyPr/>
        <a:lstStyle/>
        <a:p>
          <a:r>
            <a:rPr lang="en-US" dirty="0" smtClean="0"/>
            <a:t>Feedback</a:t>
          </a:r>
          <a:endParaRPr lang="en-US" dirty="0"/>
        </a:p>
      </dgm:t>
    </dgm:pt>
    <dgm:pt modelId="{62181146-16BE-534A-872B-B0BA58DC04D1}" type="parTrans" cxnId="{31EA80FB-EE1B-E549-A671-D93252B387EE}">
      <dgm:prSet/>
      <dgm:spPr/>
      <dgm:t>
        <a:bodyPr/>
        <a:lstStyle/>
        <a:p>
          <a:endParaRPr lang="en-US"/>
        </a:p>
      </dgm:t>
    </dgm:pt>
    <dgm:pt modelId="{DB4EC549-50D5-5546-B08A-4B97D25A93CF}" type="sibTrans" cxnId="{31EA80FB-EE1B-E549-A671-D93252B387EE}">
      <dgm:prSet/>
      <dgm:spPr/>
      <dgm:t>
        <a:bodyPr/>
        <a:lstStyle/>
        <a:p>
          <a:endParaRPr lang="en-US"/>
        </a:p>
      </dgm:t>
    </dgm:pt>
    <dgm:pt modelId="{A71E7682-2522-BC41-99E9-B8883A0A7848}">
      <dgm:prSet phldrT="[Text]"/>
      <dgm:spPr/>
      <dgm:t>
        <a:bodyPr/>
        <a:lstStyle/>
        <a:p>
          <a:r>
            <a:rPr lang="en-US" dirty="0" smtClean="0"/>
            <a:t>Expectations</a:t>
          </a:r>
        </a:p>
      </dgm:t>
    </dgm:pt>
    <dgm:pt modelId="{3B2D1C7D-7DAA-2642-B361-0A0B30D625C1}" type="parTrans" cxnId="{7269162A-DF1B-FA43-B34F-B07BCF91ACFD}">
      <dgm:prSet/>
      <dgm:spPr/>
      <dgm:t>
        <a:bodyPr/>
        <a:lstStyle/>
        <a:p>
          <a:endParaRPr lang="en-US"/>
        </a:p>
      </dgm:t>
    </dgm:pt>
    <dgm:pt modelId="{165FA8CA-BA1B-6340-B211-B3D32E61CC2A}" type="sibTrans" cxnId="{7269162A-DF1B-FA43-B34F-B07BCF91ACFD}">
      <dgm:prSet/>
      <dgm:spPr/>
      <dgm:t>
        <a:bodyPr/>
        <a:lstStyle/>
        <a:p>
          <a:endParaRPr lang="en-US"/>
        </a:p>
      </dgm:t>
    </dgm:pt>
    <dgm:pt modelId="{BB4104C7-2D68-2441-A771-DFBEA84DD134}" type="pres">
      <dgm:prSet presAssocID="{73C3A717-677A-8C45-8799-7D4B4C0E66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8C437D-3C3F-2D41-9A32-D1EAAD70A11B}" type="pres">
      <dgm:prSet presAssocID="{C5EBE0C8-F527-BC44-81B3-BF3B7BE0266A}" presName="node" presStyleLbl="node1" presStyleIdx="0" presStyleCnt="3" custRadScaleRad="92836" custRadScaleInc="-9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2053FF-2AE0-3041-A41A-C5FCD97CD4CA}" type="pres">
      <dgm:prSet presAssocID="{556570AC-5834-0646-A354-0118993CD9F6}" presName="sibTrans" presStyleLbl="sibTrans2D1" presStyleIdx="0" presStyleCnt="3"/>
      <dgm:spPr/>
      <dgm:t>
        <a:bodyPr/>
        <a:lstStyle/>
        <a:p>
          <a:endParaRPr lang="en-US"/>
        </a:p>
      </dgm:t>
    </dgm:pt>
    <dgm:pt modelId="{34715A0C-8A75-C14F-9A54-E0A7469B7D5A}" type="pres">
      <dgm:prSet presAssocID="{556570AC-5834-0646-A354-0118993CD9F6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5C959664-C350-1C4C-8FDD-519E753A3EE1}" type="pres">
      <dgm:prSet presAssocID="{AF536B38-DDA7-BE4C-9B7B-763E3799713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0ED530-2345-E445-BC54-EF248AD29D54}" type="pres">
      <dgm:prSet presAssocID="{DB4EC549-50D5-5546-B08A-4B97D25A93CF}" presName="sibTrans" presStyleLbl="sibTrans2D1" presStyleIdx="1" presStyleCnt="3"/>
      <dgm:spPr/>
      <dgm:t>
        <a:bodyPr/>
        <a:lstStyle/>
        <a:p>
          <a:endParaRPr lang="en-US"/>
        </a:p>
      </dgm:t>
    </dgm:pt>
    <dgm:pt modelId="{9001828D-FA5B-3246-8B30-B2E296A151C0}" type="pres">
      <dgm:prSet presAssocID="{DB4EC549-50D5-5546-B08A-4B97D25A93CF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0EA17CB1-C9B1-CC47-9252-D56C51F0E70C}" type="pres">
      <dgm:prSet presAssocID="{A71E7682-2522-BC41-99E9-B8883A0A784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D8D85A-C783-F143-9A31-E9E8984FBA85}" type="pres">
      <dgm:prSet presAssocID="{165FA8CA-BA1B-6340-B211-B3D32E61CC2A}" presName="sibTrans" presStyleLbl="sibTrans2D1" presStyleIdx="2" presStyleCnt="3"/>
      <dgm:spPr/>
      <dgm:t>
        <a:bodyPr/>
        <a:lstStyle/>
        <a:p>
          <a:endParaRPr lang="en-US"/>
        </a:p>
      </dgm:t>
    </dgm:pt>
    <dgm:pt modelId="{9F24E37F-CE5F-5645-B424-51863DA1E50D}" type="pres">
      <dgm:prSet presAssocID="{165FA8CA-BA1B-6340-B211-B3D32E61CC2A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EEB9C765-45D3-8E4F-A879-D1A54EAC1F2C}" type="presOf" srcId="{C5EBE0C8-F527-BC44-81B3-BF3B7BE0266A}" destId="{DD8C437D-3C3F-2D41-9A32-D1EAAD70A11B}" srcOrd="0" destOrd="0" presId="urn:microsoft.com/office/officeart/2005/8/layout/cycle7"/>
    <dgm:cxn modelId="{CF744FC1-E7FA-2240-8129-2D89A1FBAAF5}" type="presOf" srcId="{165FA8CA-BA1B-6340-B211-B3D32E61CC2A}" destId="{9F24E37F-CE5F-5645-B424-51863DA1E50D}" srcOrd="1" destOrd="0" presId="urn:microsoft.com/office/officeart/2005/8/layout/cycle7"/>
    <dgm:cxn modelId="{0BE92B96-8DDD-7942-882F-1FC23AC7C1F6}" type="presOf" srcId="{556570AC-5834-0646-A354-0118993CD9F6}" destId="{34715A0C-8A75-C14F-9A54-E0A7469B7D5A}" srcOrd="1" destOrd="0" presId="urn:microsoft.com/office/officeart/2005/8/layout/cycle7"/>
    <dgm:cxn modelId="{979EFFC0-996E-B34D-94AC-C50A476F8BF2}" type="presOf" srcId="{AF536B38-DDA7-BE4C-9B7B-763E37997133}" destId="{5C959664-C350-1C4C-8FDD-519E753A3EE1}" srcOrd="0" destOrd="0" presId="urn:microsoft.com/office/officeart/2005/8/layout/cycle7"/>
    <dgm:cxn modelId="{DAF275D3-49BB-804D-826A-191C27A42338}" type="presOf" srcId="{165FA8CA-BA1B-6340-B211-B3D32E61CC2A}" destId="{54D8D85A-C783-F143-9A31-E9E8984FBA85}" srcOrd="0" destOrd="0" presId="urn:microsoft.com/office/officeart/2005/8/layout/cycle7"/>
    <dgm:cxn modelId="{7269162A-DF1B-FA43-B34F-B07BCF91ACFD}" srcId="{73C3A717-677A-8C45-8799-7D4B4C0E66A4}" destId="{A71E7682-2522-BC41-99E9-B8883A0A7848}" srcOrd="2" destOrd="0" parTransId="{3B2D1C7D-7DAA-2642-B361-0A0B30D625C1}" sibTransId="{165FA8CA-BA1B-6340-B211-B3D32E61CC2A}"/>
    <dgm:cxn modelId="{31EA80FB-EE1B-E549-A671-D93252B387EE}" srcId="{73C3A717-677A-8C45-8799-7D4B4C0E66A4}" destId="{AF536B38-DDA7-BE4C-9B7B-763E37997133}" srcOrd="1" destOrd="0" parTransId="{62181146-16BE-534A-872B-B0BA58DC04D1}" sibTransId="{DB4EC549-50D5-5546-B08A-4B97D25A93CF}"/>
    <dgm:cxn modelId="{A0FC070E-5B85-5E44-A8FF-9769C29AD6DB}" type="presOf" srcId="{A71E7682-2522-BC41-99E9-B8883A0A7848}" destId="{0EA17CB1-C9B1-CC47-9252-D56C51F0E70C}" srcOrd="0" destOrd="0" presId="urn:microsoft.com/office/officeart/2005/8/layout/cycle7"/>
    <dgm:cxn modelId="{996DDA36-19D1-FD48-AD5C-0DD76C2B42C2}" type="presOf" srcId="{73C3A717-677A-8C45-8799-7D4B4C0E66A4}" destId="{BB4104C7-2D68-2441-A771-DFBEA84DD134}" srcOrd="0" destOrd="0" presId="urn:microsoft.com/office/officeart/2005/8/layout/cycle7"/>
    <dgm:cxn modelId="{E501BFE1-C144-B445-B456-F73D795B60C6}" srcId="{73C3A717-677A-8C45-8799-7D4B4C0E66A4}" destId="{C5EBE0C8-F527-BC44-81B3-BF3B7BE0266A}" srcOrd="0" destOrd="0" parTransId="{50318AAB-0171-7348-A74E-6159C4519DCD}" sibTransId="{556570AC-5834-0646-A354-0118993CD9F6}"/>
    <dgm:cxn modelId="{2A4D7EE8-9413-E743-B906-3DAC73E4AF75}" type="presOf" srcId="{556570AC-5834-0646-A354-0118993CD9F6}" destId="{332053FF-2AE0-3041-A41A-C5FCD97CD4CA}" srcOrd="0" destOrd="0" presId="urn:microsoft.com/office/officeart/2005/8/layout/cycle7"/>
    <dgm:cxn modelId="{A20C962A-0910-D14C-955F-4147AF2CAF41}" type="presOf" srcId="{DB4EC549-50D5-5546-B08A-4B97D25A93CF}" destId="{0C0ED530-2345-E445-BC54-EF248AD29D54}" srcOrd="0" destOrd="0" presId="urn:microsoft.com/office/officeart/2005/8/layout/cycle7"/>
    <dgm:cxn modelId="{AF9CB05F-0BD8-BD4A-9F00-C7095CB0A42B}" type="presOf" srcId="{DB4EC549-50D5-5546-B08A-4B97D25A93CF}" destId="{9001828D-FA5B-3246-8B30-B2E296A151C0}" srcOrd="1" destOrd="0" presId="urn:microsoft.com/office/officeart/2005/8/layout/cycle7"/>
    <dgm:cxn modelId="{436ABDCC-0912-2141-AC92-57510AFEB1EE}" type="presParOf" srcId="{BB4104C7-2D68-2441-A771-DFBEA84DD134}" destId="{DD8C437D-3C3F-2D41-9A32-D1EAAD70A11B}" srcOrd="0" destOrd="0" presId="urn:microsoft.com/office/officeart/2005/8/layout/cycle7"/>
    <dgm:cxn modelId="{0F6D23AD-34D0-6749-9290-2FD9CFFA0A95}" type="presParOf" srcId="{BB4104C7-2D68-2441-A771-DFBEA84DD134}" destId="{332053FF-2AE0-3041-A41A-C5FCD97CD4CA}" srcOrd="1" destOrd="0" presId="urn:microsoft.com/office/officeart/2005/8/layout/cycle7"/>
    <dgm:cxn modelId="{C0FE00BE-BB8C-D84F-AEDD-2A2E004DE1F0}" type="presParOf" srcId="{332053FF-2AE0-3041-A41A-C5FCD97CD4CA}" destId="{34715A0C-8A75-C14F-9A54-E0A7469B7D5A}" srcOrd="0" destOrd="0" presId="urn:microsoft.com/office/officeart/2005/8/layout/cycle7"/>
    <dgm:cxn modelId="{F67D3D11-DBA3-5242-A59F-8BF1FBD58072}" type="presParOf" srcId="{BB4104C7-2D68-2441-A771-DFBEA84DD134}" destId="{5C959664-C350-1C4C-8FDD-519E753A3EE1}" srcOrd="2" destOrd="0" presId="urn:microsoft.com/office/officeart/2005/8/layout/cycle7"/>
    <dgm:cxn modelId="{66C31333-2500-394A-A707-62B7EA52D35C}" type="presParOf" srcId="{BB4104C7-2D68-2441-A771-DFBEA84DD134}" destId="{0C0ED530-2345-E445-BC54-EF248AD29D54}" srcOrd="3" destOrd="0" presId="urn:microsoft.com/office/officeart/2005/8/layout/cycle7"/>
    <dgm:cxn modelId="{46ABD94A-F6AD-3742-ABE2-2EC2762E4E1F}" type="presParOf" srcId="{0C0ED530-2345-E445-BC54-EF248AD29D54}" destId="{9001828D-FA5B-3246-8B30-B2E296A151C0}" srcOrd="0" destOrd="0" presId="urn:microsoft.com/office/officeart/2005/8/layout/cycle7"/>
    <dgm:cxn modelId="{3E9744EE-9222-3741-9953-1843A600B506}" type="presParOf" srcId="{BB4104C7-2D68-2441-A771-DFBEA84DD134}" destId="{0EA17CB1-C9B1-CC47-9252-D56C51F0E70C}" srcOrd="4" destOrd="0" presId="urn:microsoft.com/office/officeart/2005/8/layout/cycle7"/>
    <dgm:cxn modelId="{09642EC6-2051-AC4F-A368-804FC889625C}" type="presParOf" srcId="{BB4104C7-2D68-2441-A771-DFBEA84DD134}" destId="{54D8D85A-C783-F143-9A31-E9E8984FBA85}" srcOrd="5" destOrd="0" presId="urn:microsoft.com/office/officeart/2005/8/layout/cycle7"/>
    <dgm:cxn modelId="{EF1D5D54-E968-3743-8F6E-7ED7D9931788}" type="presParOf" srcId="{54D8D85A-C783-F143-9A31-E9E8984FBA85}" destId="{9F24E37F-CE5F-5645-B424-51863DA1E50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C3A717-677A-8C45-8799-7D4B4C0E66A4}" type="doc">
      <dgm:prSet loTypeId="urn:microsoft.com/office/officeart/2005/8/layout/cycle7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EBE0C8-F527-BC44-81B3-BF3B7BE0266A}">
      <dgm:prSet phldrT="[Text]"/>
      <dgm:spPr/>
      <dgm:t>
        <a:bodyPr/>
        <a:lstStyle/>
        <a:p>
          <a:r>
            <a:rPr lang="en-US" dirty="0" smtClean="0"/>
            <a:t>Relationship</a:t>
          </a:r>
          <a:endParaRPr lang="en-US" dirty="0"/>
        </a:p>
      </dgm:t>
    </dgm:pt>
    <dgm:pt modelId="{50318AAB-0171-7348-A74E-6159C4519DCD}" type="parTrans" cxnId="{E501BFE1-C144-B445-B456-F73D795B60C6}">
      <dgm:prSet/>
      <dgm:spPr/>
      <dgm:t>
        <a:bodyPr/>
        <a:lstStyle/>
        <a:p>
          <a:endParaRPr lang="en-US"/>
        </a:p>
      </dgm:t>
    </dgm:pt>
    <dgm:pt modelId="{556570AC-5834-0646-A354-0118993CD9F6}" type="sibTrans" cxnId="{E501BFE1-C144-B445-B456-F73D795B60C6}">
      <dgm:prSet/>
      <dgm:spPr/>
      <dgm:t>
        <a:bodyPr/>
        <a:lstStyle/>
        <a:p>
          <a:endParaRPr lang="en-US"/>
        </a:p>
      </dgm:t>
    </dgm:pt>
    <dgm:pt modelId="{AF536B38-DDA7-BE4C-9B7B-763E37997133}">
      <dgm:prSet phldrT="[Text]"/>
      <dgm:spPr/>
      <dgm:t>
        <a:bodyPr/>
        <a:lstStyle/>
        <a:p>
          <a:r>
            <a:rPr lang="en-US" dirty="0" smtClean="0"/>
            <a:t>Feedback</a:t>
          </a:r>
          <a:endParaRPr lang="en-US" dirty="0"/>
        </a:p>
      </dgm:t>
    </dgm:pt>
    <dgm:pt modelId="{62181146-16BE-534A-872B-B0BA58DC04D1}" type="parTrans" cxnId="{31EA80FB-EE1B-E549-A671-D93252B387EE}">
      <dgm:prSet/>
      <dgm:spPr/>
      <dgm:t>
        <a:bodyPr/>
        <a:lstStyle/>
        <a:p>
          <a:endParaRPr lang="en-US"/>
        </a:p>
      </dgm:t>
    </dgm:pt>
    <dgm:pt modelId="{DB4EC549-50D5-5546-B08A-4B97D25A93CF}" type="sibTrans" cxnId="{31EA80FB-EE1B-E549-A671-D93252B387EE}">
      <dgm:prSet/>
      <dgm:spPr/>
      <dgm:t>
        <a:bodyPr/>
        <a:lstStyle/>
        <a:p>
          <a:endParaRPr lang="en-US"/>
        </a:p>
      </dgm:t>
    </dgm:pt>
    <dgm:pt modelId="{A71E7682-2522-BC41-99E9-B8883A0A7848}">
      <dgm:prSet phldrT="[Text]"/>
      <dgm:spPr/>
      <dgm:t>
        <a:bodyPr/>
        <a:lstStyle/>
        <a:p>
          <a:r>
            <a:rPr lang="en-US" dirty="0" smtClean="0"/>
            <a:t>Expectations</a:t>
          </a:r>
        </a:p>
      </dgm:t>
    </dgm:pt>
    <dgm:pt modelId="{3B2D1C7D-7DAA-2642-B361-0A0B30D625C1}" type="parTrans" cxnId="{7269162A-DF1B-FA43-B34F-B07BCF91ACFD}">
      <dgm:prSet/>
      <dgm:spPr/>
      <dgm:t>
        <a:bodyPr/>
        <a:lstStyle/>
        <a:p>
          <a:endParaRPr lang="en-US"/>
        </a:p>
      </dgm:t>
    </dgm:pt>
    <dgm:pt modelId="{165FA8CA-BA1B-6340-B211-B3D32E61CC2A}" type="sibTrans" cxnId="{7269162A-DF1B-FA43-B34F-B07BCF91ACFD}">
      <dgm:prSet/>
      <dgm:spPr/>
      <dgm:t>
        <a:bodyPr/>
        <a:lstStyle/>
        <a:p>
          <a:endParaRPr lang="en-US"/>
        </a:p>
      </dgm:t>
    </dgm:pt>
    <dgm:pt modelId="{BB4104C7-2D68-2441-A771-DFBEA84DD134}" type="pres">
      <dgm:prSet presAssocID="{73C3A717-677A-8C45-8799-7D4B4C0E66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8C437D-3C3F-2D41-9A32-D1EAAD70A11B}" type="pres">
      <dgm:prSet presAssocID="{C5EBE0C8-F527-BC44-81B3-BF3B7BE0266A}" presName="node" presStyleLbl="node1" presStyleIdx="0" presStyleCnt="3" custRadScaleRad="92836" custRadScaleInc="-9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2053FF-2AE0-3041-A41A-C5FCD97CD4CA}" type="pres">
      <dgm:prSet presAssocID="{556570AC-5834-0646-A354-0118993CD9F6}" presName="sibTrans" presStyleLbl="sibTrans2D1" presStyleIdx="0" presStyleCnt="3"/>
      <dgm:spPr/>
      <dgm:t>
        <a:bodyPr/>
        <a:lstStyle/>
        <a:p>
          <a:endParaRPr lang="en-US"/>
        </a:p>
      </dgm:t>
    </dgm:pt>
    <dgm:pt modelId="{34715A0C-8A75-C14F-9A54-E0A7469B7D5A}" type="pres">
      <dgm:prSet presAssocID="{556570AC-5834-0646-A354-0118993CD9F6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5C959664-C350-1C4C-8FDD-519E753A3EE1}" type="pres">
      <dgm:prSet presAssocID="{AF536B38-DDA7-BE4C-9B7B-763E3799713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0ED530-2345-E445-BC54-EF248AD29D54}" type="pres">
      <dgm:prSet presAssocID="{DB4EC549-50D5-5546-B08A-4B97D25A93CF}" presName="sibTrans" presStyleLbl="sibTrans2D1" presStyleIdx="1" presStyleCnt="3"/>
      <dgm:spPr/>
      <dgm:t>
        <a:bodyPr/>
        <a:lstStyle/>
        <a:p>
          <a:endParaRPr lang="en-US"/>
        </a:p>
      </dgm:t>
    </dgm:pt>
    <dgm:pt modelId="{9001828D-FA5B-3246-8B30-B2E296A151C0}" type="pres">
      <dgm:prSet presAssocID="{DB4EC549-50D5-5546-B08A-4B97D25A93CF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0EA17CB1-C9B1-CC47-9252-D56C51F0E70C}" type="pres">
      <dgm:prSet presAssocID="{A71E7682-2522-BC41-99E9-B8883A0A784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D8D85A-C783-F143-9A31-E9E8984FBA85}" type="pres">
      <dgm:prSet presAssocID="{165FA8CA-BA1B-6340-B211-B3D32E61CC2A}" presName="sibTrans" presStyleLbl="sibTrans2D1" presStyleIdx="2" presStyleCnt="3"/>
      <dgm:spPr/>
      <dgm:t>
        <a:bodyPr/>
        <a:lstStyle/>
        <a:p>
          <a:endParaRPr lang="en-US"/>
        </a:p>
      </dgm:t>
    </dgm:pt>
    <dgm:pt modelId="{9F24E37F-CE5F-5645-B424-51863DA1E50D}" type="pres">
      <dgm:prSet presAssocID="{165FA8CA-BA1B-6340-B211-B3D32E61CC2A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33607634-06C7-E44B-9AD2-CD9420BE5AC0}" type="presOf" srcId="{165FA8CA-BA1B-6340-B211-B3D32E61CC2A}" destId="{54D8D85A-C783-F143-9A31-E9E8984FBA85}" srcOrd="0" destOrd="0" presId="urn:microsoft.com/office/officeart/2005/8/layout/cycle7"/>
    <dgm:cxn modelId="{AA9E7B7C-112D-8049-B3F5-622DB314DB37}" type="presOf" srcId="{556570AC-5834-0646-A354-0118993CD9F6}" destId="{34715A0C-8A75-C14F-9A54-E0A7469B7D5A}" srcOrd="1" destOrd="0" presId="urn:microsoft.com/office/officeart/2005/8/layout/cycle7"/>
    <dgm:cxn modelId="{FD92B131-B143-0147-82C1-372716ABB1DB}" type="presOf" srcId="{AF536B38-DDA7-BE4C-9B7B-763E37997133}" destId="{5C959664-C350-1C4C-8FDD-519E753A3EE1}" srcOrd="0" destOrd="0" presId="urn:microsoft.com/office/officeart/2005/8/layout/cycle7"/>
    <dgm:cxn modelId="{7269162A-DF1B-FA43-B34F-B07BCF91ACFD}" srcId="{73C3A717-677A-8C45-8799-7D4B4C0E66A4}" destId="{A71E7682-2522-BC41-99E9-B8883A0A7848}" srcOrd="2" destOrd="0" parTransId="{3B2D1C7D-7DAA-2642-B361-0A0B30D625C1}" sibTransId="{165FA8CA-BA1B-6340-B211-B3D32E61CC2A}"/>
    <dgm:cxn modelId="{31EA80FB-EE1B-E549-A671-D93252B387EE}" srcId="{73C3A717-677A-8C45-8799-7D4B4C0E66A4}" destId="{AF536B38-DDA7-BE4C-9B7B-763E37997133}" srcOrd="1" destOrd="0" parTransId="{62181146-16BE-534A-872B-B0BA58DC04D1}" sibTransId="{DB4EC549-50D5-5546-B08A-4B97D25A93CF}"/>
    <dgm:cxn modelId="{87451D45-D7EE-D244-AC6F-5ECCE374E607}" type="presOf" srcId="{A71E7682-2522-BC41-99E9-B8883A0A7848}" destId="{0EA17CB1-C9B1-CC47-9252-D56C51F0E70C}" srcOrd="0" destOrd="0" presId="urn:microsoft.com/office/officeart/2005/8/layout/cycle7"/>
    <dgm:cxn modelId="{5CFDFD7E-1B48-7D48-B978-3FEE3C14BFC1}" type="presOf" srcId="{DB4EC549-50D5-5546-B08A-4B97D25A93CF}" destId="{0C0ED530-2345-E445-BC54-EF248AD29D54}" srcOrd="0" destOrd="0" presId="urn:microsoft.com/office/officeart/2005/8/layout/cycle7"/>
    <dgm:cxn modelId="{55ACDEF8-58B2-FF47-9378-ADCABFB2AE3B}" type="presOf" srcId="{C5EBE0C8-F527-BC44-81B3-BF3B7BE0266A}" destId="{DD8C437D-3C3F-2D41-9A32-D1EAAD70A11B}" srcOrd="0" destOrd="0" presId="urn:microsoft.com/office/officeart/2005/8/layout/cycle7"/>
    <dgm:cxn modelId="{F36720F9-624B-584B-846D-400CA43B5982}" type="presOf" srcId="{165FA8CA-BA1B-6340-B211-B3D32E61CC2A}" destId="{9F24E37F-CE5F-5645-B424-51863DA1E50D}" srcOrd="1" destOrd="0" presId="urn:microsoft.com/office/officeart/2005/8/layout/cycle7"/>
    <dgm:cxn modelId="{FA3E4950-0CB5-1847-A441-81E1184F25ED}" type="presOf" srcId="{556570AC-5834-0646-A354-0118993CD9F6}" destId="{332053FF-2AE0-3041-A41A-C5FCD97CD4CA}" srcOrd="0" destOrd="0" presId="urn:microsoft.com/office/officeart/2005/8/layout/cycle7"/>
    <dgm:cxn modelId="{4A800DE3-A4F4-FA43-99E2-FC83B1A027B0}" type="presOf" srcId="{73C3A717-677A-8C45-8799-7D4B4C0E66A4}" destId="{BB4104C7-2D68-2441-A771-DFBEA84DD134}" srcOrd="0" destOrd="0" presId="urn:microsoft.com/office/officeart/2005/8/layout/cycle7"/>
    <dgm:cxn modelId="{E501BFE1-C144-B445-B456-F73D795B60C6}" srcId="{73C3A717-677A-8C45-8799-7D4B4C0E66A4}" destId="{C5EBE0C8-F527-BC44-81B3-BF3B7BE0266A}" srcOrd="0" destOrd="0" parTransId="{50318AAB-0171-7348-A74E-6159C4519DCD}" sibTransId="{556570AC-5834-0646-A354-0118993CD9F6}"/>
    <dgm:cxn modelId="{FB4872B8-D311-1A47-8E30-03F59661F1C2}" type="presOf" srcId="{DB4EC549-50D5-5546-B08A-4B97D25A93CF}" destId="{9001828D-FA5B-3246-8B30-B2E296A151C0}" srcOrd="1" destOrd="0" presId="urn:microsoft.com/office/officeart/2005/8/layout/cycle7"/>
    <dgm:cxn modelId="{8EF99C01-4CC1-1043-8F2A-174EC79AA444}" type="presParOf" srcId="{BB4104C7-2D68-2441-A771-DFBEA84DD134}" destId="{DD8C437D-3C3F-2D41-9A32-D1EAAD70A11B}" srcOrd="0" destOrd="0" presId="urn:microsoft.com/office/officeart/2005/8/layout/cycle7"/>
    <dgm:cxn modelId="{296BC209-805B-D641-85D9-88EB1D06739B}" type="presParOf" srcId="{BB4104C7-2D68-2441-A771-DFBEA84DD134}" destId="{332053FF-2AE0-3041-A41A-C5FCD97CD4CA}" srcOrd="1" destOrd="0" presId="urn:microsoft.com/office/officeart/2005/8/layout/cycle7"/>
    <dgm:cxn modelId="{E9E54667-C3BE-6B4C-8C67-9085C457ED97}" type="presParOf" srcId="{332053FF-2AE0-3041-A41A-C5FCD97CD4CA}" destId="{34715A0C-8A75-C14F-9A54-E0A7469B7D5A}" srcOrd="0" destOrd="0" presId="urn:microsoft.com/office/officeart/2005/8/layout/cycle7"/>
    <dgm:cxn modelId="{46293EAD-B8C8-D041-AED2-72CAEE878F7B}" type="presParOf" srcId="{BB4104C7-2D68-2441-A771-DFBEA84DD134}" destId="{5C959664-C350-1C4C-8FDD-519E753A3EE1}" srcOrd="2" destOrd="0" presId="urn:microsoft.com/office/officeart/2005/8/layout/cycle7"/>
    <dgm:cxn modelId="{F91E6112-FC73-F949-BAD4-E28B315CF7A9}" type="presParOf" srcId="{BB4104C7-2D68-2441-A771-DFBEA84DD134}" destId="{0C0ED530-2345-E445-BC54-EF248AD29D54}" srcOrd="3" destOrd="0" presId="urn:microsoft.com/office/officeart/2005/8/layout/cycle7"/>
    <dgm:cxn modelId="{2B45EAE5-D1C4-2840-A891-F7232C4B32FA}" type="presParOf" srcId="{0C0ED530-2345-E445-BC54-EF248AD29D54}" destId="{9001828D-FA5B-3246-8B30-B2E296A151C0}" srcOrd="0" destOrd="0" presId="urn:microsoft.com/office/officeart/2005/8/layout/cycle7"/>
    <dgm:cxn modelId="{09E24607-7DAD-D245-B097-A4813BC772E2}" type="presParOf" srcId="{BB4104C7-2D68-2441-A771-DFBEA84DD134}" destId="{0EA17CB1-C9B1-CC47-9252-D56C51F0E70C}" srcOrd="4" destOrd="0" presId="urn:microsoft.com/office/officeart/2005/8/layout/cycle7"/>
    <dgm:cxn modelId="{05692782-0D68-D34E-A628-82C1DB1953E3}" type="presParOf" srcId="{BB4104C7-2D68-2441-A771-DFBEA84DD134}" destId="{54D8D85A-C783-F143-9A31-E9E8984FBA85}" srcOrd="5" destOrd="0" presId="urn:microsoft.com/office/officeart/2005/8/layout/cycle7"/>
    <dgm:cxn modelId="{75157596-E7A1-4644-90C6-4D6826B794FF}" type="presParOf" srcId="{54D8D85A-C783-F143-9A31-E9E8984FBA85}" destId="{9F24E37F-CE5F-5645-B424-51863DA1E50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EE452-F475-7640-80AA-67966CCFD651}" type="datetimeFigureOut">
              <a:rPr lang="en-US" smtClean="0"/>
              <a:t>10/2/2017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3FBCF-53FB-0E46-B91A-1F188E19BB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766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30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Takes time and conversation </a:t>
            </a:r>
          </a:p>
          <a:p>
            <a:r>
              <a:rPr lang="en-US" dirty="0" smtClean="0"/>
              <a:t>Timing depends on tenure</a:t>
            </a:r>
            <a:r>
              <a:rPr lang="en-US" baseline="0" dirty="0" smtClean="0"/>
              <a:t> in position, position itself, needs of the person, . . . Everyone at least monthly. </a:t>
            </a:r>
          </a:p>
          <a:p>
            <a:r>
              <a:rPr lang="en-US" baseline="0" dirty="0" smtClean="0"/>
              <a:t>Regular format </a:t>
            </a:r>
          </a:p>
          <a:p>
            <a:r>
              <a:rPr lang="en-US" baseline="0" dirty="0" smtClean="0"/>
              <a:t>Always two-way conversation</a:t>
            </a:r>
          </a:p>
          <a:p>
            <a:r>
              <a:rPr lang="en-US" baseline="0" dirty="0" smtClean="0"/>
              <a:t>Intentional questions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387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“We don’t see things the way they are,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we see things the way WE are.”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				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Talmud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“Between what I think I want to say, what I believe I’m saying, what I actually say, what you want to hear, what you believe you heard, and what you understood, there are at least nine possibilities for misunderstanding.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Francois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Garagnon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Takes time and conversation </a:t>
            </a:r>
          </a:p>
          <a:p>
            <a:r>
              <a:rPr lang="en-US" dirty="0" smtClean="0"/>
              <a:t>Timing depends on tenure</a:t>
            </a:r>
            <a:r>
              <a:rPr lang="en-US" baseline="0" dirty="0" smtClean="0"/>
              <a:t> in position, position itself, needs of the person, . . . Everyone at least monthly. </a:t>
            </a:r>
          </a:p>
          <a:p>
            <a:r>
              <a:rPr lang="en-US" baseline="0" dirty="0" smtClean="0"/>
              <a:t>Regular format </a:t>
            </a:r>
          </a:p>
          <a:p>
            <a:r>
              <a:rPr lang="en-US" baseline="0" dirty="0" smtClean="0"/>
              <a:t>Always two-way conversation</a:t>
            </a:r>
          </a:p>
          <a:p>
            <a:r>
              <a:rPr lang="en-US" baseline="0" dirty="0" smtClean="0"/>
              <a:t>Intentional questions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478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Takes time and conversation </a:t>
            </a:r>
          </a:p>
          <a:p>
            <a:r>
              <a:rPr lang="en-US" dirty="0" smtClean="0"/>
              <a:t>Timing depends on tenure</a:t>
            </a:r>
            <a:r>
              <a:rPr lang="en-US" baseline="0" dirty="0" smtClean="0"/>
              <a:t> in position, position itself, needs of the person, . . . Everyone at least monthly. </a:t>
            </a:r>
          </a:p>
          <a:p>
            <a:r>
              <a:rPr lang="en-US" baseline="0" dirty="0" smtClean="0"/>
              <a:t>Regular format </a:t>
            </a:r>
          </a:p>
          <a:p>
            <a:r>
              <a:rPr lang="en-US" baseline="0" dirty="0" smtClean="0"/>
              <a:t>Always two-way conversation</a:t>
            </a:r>
          </a:p>
          <a:p>
            <a:r>
              <a:rPr lang="en-US" baseline="0" dirty="0" smtClean="0"/>
              <a:t>Intentional questions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241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Takes time and conversation </a:t>
            </a:r>
          </a:p>
          <a:p>
            <a:r>
              <a:rPr lang="en-US" dirty="0" smtClean="0"/>
              <a:t>Timing depends on tenure</a:t>
            </a:r>
            <a:r>
              <a:rPr lang="en-US" baseline="0" dirty="0" smtClean="0"/>
              <a:t> in position, position itself, needs of the person, . . . Everyone at least monthly. </a:t>
            </a:r>
          </a:p>
          <a:p>
            <a:r>
              <a:rPr lang="en-US" baseline="0" dirty="0" smtClean="0"/>
              <a:t>Regular format </a:t>
            </a:r>
          </a:p>
          <a:p>
            <a:r>
              <a:rPr lang="en-US" baseline="0" dirty="0" smtClean="0"/>
              <a:t>Always two-way conversation</a:t>
            </a:r>
          </a:p>
          <a:p>
            <a:r>
              <a:rPr lang="en-US" baseline="0" dirty="0" smtClean="0"/>
              <a:t>Intentional questions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69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Timing depends on tenure</a:t>
            </a:r>
            <a:r>
              <a:rPr lang="en-US" baseline="0" dirty="0" smtClean="0"/>
              <a:t> in position, position itself, needs of the person, . . . Everyone at least monthly. </a:t>
            </a:r>
          </a:p>
          <a:p>
            <a:r>
              <a:rPr lang="en-US" baseline="0" dirty="0" smtClean="0"/>
              <a:t>Regular format </a:t>
            </a:r>
          </a:p>
          <a:p>
            <a:r>
              <a:rPr lang="en-US" baseline="0" dirty="0" smtClean="0"/>
              <a:t>Always two-way conversation</a:t>
            </a:r>
          </a:p>
          <a:p>
            <a:r>
              <a:rPr lang="en-US" baseline="0" dirty="0" smtClean="0"/>
              <a:t>Intentional questions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118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Timing depends on tenure</a:t>
            </a:r>
            <a:r>
              <a:rPr lang="en-US" baseline="0" dirty="0" smtClean="0"/>
              <a:t> in position, position itself, needs of the person, . . . Everyone at least monthly. </a:t>
            </a:r>
          </a:p>
          <a:p>
            <a:r>
              <a:rPr lang="en-US" baseline="0" dirty="0" smtClean="0"/>
              <a:t>Regular format </a:t>
            </a:r>
          </a:p>
          <a:p>
            <a:r>
              <a:rPr lang="en-US" baseline="0" dirty="0" smtClean="0"/>
              <a:t>Always two-way conversation</a:t>
            </a:r>
          </a:p>
          <a:p>
            <a:r>
              <a:rPr lang="en-US" baseline="0" dirty="0" smtClean="0"/>
              <a:t>Intentional questions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724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Assignment samples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4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Support story and important lesson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223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 are the signs that you can watch for: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641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 are the signs that you can watch for: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008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some of the ways I’ve seen supervision impact orgs:  </a:t>
            </a:r>
            <a:r>
              <a:rPr lang="en-US" dirty="0" smtClean="0"/>
              <a:t>Shaming </a:t>
            </a:r>
            <a:r>
              <a:rPr lang="en-US" dirty="0"/>
              <a:t>– good supervisors until something goes wrong </a:t>
            </a:r>
          </a:p>
          <a:p>
            <a:r>
              <a:rPr lang="en-US" dirty="0"/>
              <a:t>Unbridled gossiping/fragmenting into groups.</a:t>
            </a:r>
          </a:p>
          <a:p>
            <a:r>
              <a:rPr lang="en-US" dirty="0"/>
              <a:t>High turnover.  </a:t>
            </a:r>
            <a:r>
              <a:rPr lang="en-US" dirty="0" smtClean="0"/>
              <a:t># 1 reason people leave.  </a:t>
            </a:r>
            <a:endParaRPr lang="en-US" dirty="0"/>
          </a:p>
          <a:p>
            <a:r>
              <a:rPr lang="en-US" dirty="0"/>
              <a:t>Authoritative top-down management that pushes people to passive or active disengagement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879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 are the signs that you can watch for: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1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 are the signs that you can watch for: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94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etc. . .   Set them up for success . . . Look</a:t>
            </a:r>
            <a:r>
              <a:rPr lang="en-US" baseline="0" dirty="0" smtClean="0"/>
              <a:t> for where they could get in trouble </a:t>
            </a:r>
          </a:p>
          <a:p>
            <a:r>
              <a:rPr lang="en-US" baseline="0" dirty="0" smtClean="0"/>
              <a:t>Oakland United – parents coming onto them . . 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99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etc. . .   Set them up for success . . . Look</a:t>
            </a:r>
            <a:r>
              <a:rPr lang="en-US" baseline="0" dirty="0" smtClean="0"/>
              <a:t> for where they could get in trouble </a:t>
            </a:r>
          </a:p>
          <a:p>
            <a:r>
              <a:rPr lang="en-US" baseline="0" dirty="0" smtClean="0"/>
              <a:t>Oakland United – parents coming onto them . . . </a:t>
            </a:r>
          </a:p>
          <a:p>
            <a:r>
              <a:rPr lang="en-US" baseline="0" dirty="0" smtClean="0"/>
              <a:t>Hidden rules . . 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86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Timing depends on tenure</a:t>
            </a:r>
            <a:r>
              <a:rPr lang="en-US" baseline="0" dirty="0" smtClean="0"/>
              <a:t> in position, position itself, needs of the person, . . . Everyone at least monthly. </a:t>
            </a:r>
          </a:p>
          <a:p>
            <a:r>
              <a:rPr lang="en-US" baseline="0" dirty="0" smtClean="0"/>
              <a:t>Regular format </a:t>
            </a:r>
          </a:p>
          <a:p>
            <a:r>
              <a:rPr lang="en-US" baseline="0" dirty="0" smtClean="0"/>
              <a:t>Always two-way conversation</a:t>
            </a:r>
          </a:p>
          <a:p>
            <a:r>
              <a:rPr lang="en-US" baseline="0" dirty="0" smtClean="0"/>
              <a:t>Intentional questions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3091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etc. . .   Set them up for success . . . Look</a:t>
            </a:r>
            <a:r>
              <a:rPr lang="en-US" baseline="0" dirty="0" smtClean="0"/>
              <a:t> for where they could get in trouble </a:t>
            </a:r>
          </a:p>
          <a:p>
            <a:r>
              <a:rPr lang="en-US" baseline="0" dirty="0" smtClean="0"/>
              <a:t>Oakland United – parents coming onto them . . </a:t>
            </a:r>
            <a:r>
              <a:rPr lang="en-US" baseline="0" smtClean="0"/>
              <a:t>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2269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etc. . .   Set them up for success . . . Look</a:t>
            </a:r>
            <a:r>
              <a:rPr lang="en-US" baseline="0" dirty="0" smtClean="0"/>
              <a:t> for where they could get in trouble </a:t>
            </a:r>
          </a:p>
          <a:p>
            <a:r>
              <a:rPr lang="en-US" baseline="0" dirty="0" smtClean="0"/>
              <a:t>Oakland United – parents coming onto them . . </a:t>
            </a:r>
            <a:r>
              <a:rPr lang="en-US" baseline="0" smtClean="0"/>
              <a:t>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5183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etc. . .   Set them up for success . . . Look</a:t>
            </a:r>
            <a:r>
              <a:rPr lang="en-US" baseline="0" dirty="0" smtClean="0"/>
              <a:t> for where they could get in trouble </a:t>
            </a:r>
          </a:p>
          <a:p>
            <a:r>
              <a:rPr lang="en-US" baseline="0" dirty="0" smtClean="0"/>
              <a:t>Oakland United – parents coming onto them . . </a:t>
            </a:r>
            <a:r>
              <a:rPr lang="en-US" baseline="0" smtClean="0"/>
              <a:t>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3180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etc. . .   Set them up for success . . . Look</a:t>
            </a:r>
            <a:r>
              <a:rPr lang="en-US" baseline="0" dirty="0" smtClean="0"/>
              <a:t> for where they could get in trouble </a:t>
            </a:r>
          </a:p>
          <a:p>
            <a:r>
              <a:rPr lang="en-US" baseline="0" dirty="0" smtClean="0"/>
              <a:t>Oakland United – parents coming onto them . . </a:t>
            </a:r>
            <a:r>
              <a:rPr lang="en-US" baseline="0" smtClean="0"/>
              <a:t>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9162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etc. . .   Set them up for success . . . Look</a:t>
            </a:r>
            <a:r>
              <a:rPr lang="en-US" baseline="0" dirty="0" smtClean="0"/>
              <a:t> for where they could get in trouble </a:t>
            </a:r>
          </a:p>
          <a:p>
            <a:r>
              <a:rPr lang="en-US" baseline="0" dirty="0" smtClean="0"/>
              <a:t>Oakland United – parents coming onto them . . </a:t>
            </a:r>
            <a:r>
              <a:rPr lang="en-US" baseline="0" smtClean="0"/>
              <a:t>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19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some of the good ways I’ve seen supervision impact orgs:</a:t>
            </a:r>
            <a:r>
              <a:rPr lang="en-US" baseline="0" dirty="0" smtClean="0"/>
              <a:t>  the good! </a:t>
            </a:r>
          </a:p>
          <a:p>
            <a:r>
              <a:rPr lang="en-US" baseline="0" dirty="0" smtClean="0"/>
              <a:t>6/9 – when supervisors recognize the importance of their own and others perspective and use that awareness to influence their actions as a supervisor; </a:t>
            </a:r>
          </a:p>
          <a:p>
            <a:r>
              <a:rPr lang="en-US" baseline="0" dirty="0" smtClean="0"/>
              <a:t>Team – on the same page and working synergistically together. </a:t>
            </a:r>
          </a:p>
          <a:p>
            <a:r>
              <a:rPr lang="en-US" baseline="0" dirty="0" smtClean="0"/>
              <a:t>Ladder – pulling their own weight.  Accountability.</a:t>
            </a:r>
          </a:p>
          <a:p>
            <a:r>
              <a:rPr lang="en-US" baseline="0" dirty="0" smtClean="0"/>
              <a:t>Fun!  Joy – Purpose.  My thesis.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822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etc. . .   Set them up for success . . . Look</a:t>
            </a:r>
            <a:r>
              <a:rPr lang="en-US" baseline="0" dirty="0" smtClean="0"/>
              <a:t> for where they could get in trouble </a:t>
            </a:r>
          </a:p>
          <a:p>
            <a:r>
              <a:rPr lang="en-US" baseline="0" dirty="0" smtClean="0"/>
              <a:t>Oakland United – parents coming onto them . . </a:t>
            </a:r>
            <a:r>
              <a:rPr lang="en-US" baseline="0" smtClean="0"/>
              <a:t>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1613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etc. . .   Set them up for success . . . Look</a:t>
            </a:r>
            <a:r>
              <a:rPr lang="en-US" baseline="0" dirty="0" smtClean="0"/>
              <a:t> for where they could get in trouble </a:t>
            </a:r>
          </a:p>
          <a:p>
            <a:r>
              <a:rPr lang="en-US" baseline="0" dirty="0" smtClean="0"/>
              <a:t>Oakland United – parents coming onto them . . </a:t>
            </a:r>
            <a:r>
              <a:rPr lang="en-US" baseline="0" smtClean="0"/>
              <a:t>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45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etc. . .   Set them up for success . . . Look</a:t>
            </a:r>
            <a:r>
              <a:rPr lang="en-US" baseline="0" dirty="0" smtClean="0"/>
              <a:t> for where they could get in trouble </a:t>
            </a:r>
          </a:p>
          <a:p>
            <a:r>
              <a:rPr lang="en-US" baseline="0" dirty="0" smtClean="0"/>
              <a:t>Oakland United – parents coming onto them . . </a:t>
            </a:r>
            <a:r>
              <a:rPr lang="en-US" baseline="0" smtClean="0"/>
              <a:t>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1985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etc. . .   Set them up for success . . . Look</a:t>
            </a:r>
            <a:r>
              <a:rPr lang="en-US" baseline="0" dirty="0" smtClean="0"/>
              <a:t> for where they could get in trouble </a:t>
            </a:r>
          </a:p>
          <a:p>
            <a:r>
              <a:rPr lang="en-US" baseline="0" dirty="0" smtClean="0"/>
              <a:t>Oakland United – parents coming onto them . . </a:t>
            </a:r>
            <a:r>
              <a:rPr lang="en-US" baseline="0" smtClean="0"/>
              <a:t>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505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etc. . .   Set them up for success . . . Look</a:t>
            </a:r>
            <a:r>
              <a:rPr lang="en-US" baseline="0" dirty="0" smtClean="0"/>
              <a:t> for where they could get in trouble </a:t>
            </a:r>
          </a:p>
          <a:p>
            <a:r>
              <a:rPr lang="en-US" baseline="0" dirty="0" smtClean="0"/>
              <a:t>Oakland United – parents coming onto them . . </a:t>
            </a:r>
            <a:r>
              <a:rPr lang="en-US" baseline="0" smtClean="0"/>
              <a:t>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576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Timing depends on tenure</a:t>
            </a:r>
            <a:r>
              <a:rPr lang="en-US" baseline="0" dirty="0" smtClean="0"/>
              <a:t> in position, position itself, needs of the person, . . . Everyone at least monthly. </a:t>
            </a:r>
          </a:p>
          <a:p>
            <a:r>
              <a:rPr lang="en-US" baseline="0" dirty="0" smtClean="0"/>
              <a:t>Regular format </a:t>
            </a:r>
          </a:p>
          <a:p>
            <a:r>
              <a:rPr lang="en-US" baseline="0" dirty="0" smtClean="0"/>
              <a:t>Always two-way conversation</a:t>
            </a:r>
          </a:p>
          <a:p>
            <a:r>
              <a:rPr lang="en-US" baseline="0" dirty="0" smtClean="0"/>
              <a:t>Intentional questions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6715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make these happen on your own.  Better and strong when an entire organization is aligned in these practices but one supervisor can implement this on her own. 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Include awareness of power dynamics.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Trust.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 on Mission – every job drawing a line from their work to the mission; talking about it – at orientation and beyond;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supervisor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reenforcing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. . . 		     Asking them:  how did you contribute to our mission this week?  Team activities – standing on mission; how your work contributes; the mission is a living thing.  </a:t>
            </a:r>
          </a:p>
          <a:p>
            <a:r>
              <a:rPr lang="en-US" dirty="0" smtClean="0"/>
              <a:t>Regular Meetings – 1:1 – the graphic doesn’t actually work – sorry I didn’t catch that!  Regular scheduled.  Both sides can plan for it.  Hear</a:t>
            </a:r>
            <a:r>
              <a:rPr lang="en-US" baseline="0" dirty="0" smtClean="0"/>
              <a:t> about problems/successes and </a:t>
            </a:r>
            <a:r>
              <a:rPr lang="en-US" baseline="0" dirty="0" err="1" smtClean="0"/>
              <a:t>challenes</a:t>
            </a:r>
            <a:r>
              <a:rPr lang="en-US" baseline="0" dirty="0" smtClean="0"/>
              <a:t> sooner rather than later.  Check on benchmarks.  +/-/Next . . . </a:t>
            </a:r>
          </a:p>
          <a:p>
            <a:r>
              <a:rPr lang="en-US" baseline="0" dirty="0" smtClean="0"/>
              <a:t>Success - expectations – Mark’s story – taking time to prepare – what do they need to know?  What does success look like?  Too often – do this – then – no, that’s not what I wanted!  </a:t>
            </a:r>
          </a:p>
          <a:p>
            <a:r>
              <a:rPr lang="en-US" baseline="0" dirty="0" smtClean="0"/>
              <a:t>Clear, prompt, specific, objective feedback; +/-; regular meetings normalize this;  Impact on the work.  What needs to be different.  Facing forward.  </a:t>
            </a:r>
          </a:p>
          <a:p>
            <a:r>
              <a:rPr lang="en-US" baseline="0" dirty="0" smtClean="0"/>
              <a:t>Everyone wants to be seen and heard and appreciated.  Take time to do that.  1:1 as in feedback but also groups/teams; taking time to celebrate and appreciate; not just looking at the next mountain.  </a:t>
            </a:r>
          </a:p>
          <a:p>
            <a:r>
              <a:rPr lang="en-US" dirty="0" smtClean="0"/>
              <a:t>TRUST</a:t>
            </a:r>
            <a:r>
              <a:rPr lang="en-US" baseline="0" dirty="0" smtClean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2364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73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make these happen on your own.  Better and strong when an entire organization is aligned in these practices but one supervisor can implement this on her own. 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Include awareness of power dynamics.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Trust.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 on Mission – every job drawing a line from their work to the mission; talking about it – at orientation and beyond;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supervisor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reenforcing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. . . 		     Asking them:  how did you contribute to our mission this week?  Team activities – standing on mission; how your work contributes; the mission is a living thing.  </a:t>
            </a:r>
          </a:p>
          <a:p>
            <a:r>
              <a:rPr lang="en-US" dirty="0" smtClean="0"/>
              <a:t>Regular Meetings – 1:1 – the graphic doesn’t actually work – sorry I didn’t catch that!  Regular scheduled.  Both sides can plan for it.  Hear</a:t>
            </a:r>
            <a:r>
              <a:rPr lang="en-US" baseline="0" dirty="0" smtClean="0"/>
              <a:t> about problems/successes and </a:t>
            </a:r>
            <a:r>
              <a:rPr lang="en-US" baseline="0" dirty="0" err="1" smtClean="0"/>
              <a:t>challenes</a:t>
            </a:r>
            <a:r>
              <a:rPr lang="en-US" baseline="0" dirty="0" smtClean="0"/>
              <a:t> sooner rather than later.  Check on benchmarks.  +/-/Next . . . </a:t>
            </a:r>
          </a:p>
          <a:p>
            <a:r>
              <a:rPr lang="en-US" baseline="0" dirty="0" smtClean="0"/>
              <a:t>Success - expectations – Mark’s story – taking time to prepare – what do they need to know?  What does success look like?  Too often – do this – then – no, that’s not what I wanted!  </a:t>
            </a:r>
          </a:p>
          <a:p>
            <a:r>
              <a:rPr lang="en-US" baseline="0" dirty="0" smtClean="0"/>
              <a:t>Clear, prompt, specific, objective feedback; +/-; regular meetings normalize this;  Impact on the work.  What needs to be different.  Facing forward.  </a:t>
            </a:r>
          </a:p>
          <a:p>
            <a:r>
              <a:rPr lang="en-US" baseline="0" dirty="0" smtClean="0"/>
              <a:t>Everyone wants to be seen and heard and appreciated.  Take time to do that.  1:1 as in feedback but also groups/teams; taking time to celebrate and appreciate; not just looking at the next mountain.  </a:t>
            </a:r>
          </a:p>
          <a:p>
            <a:r>
              <a:rPr lang="en-US" dirty="0" smtClean="0"/>
              <a:t>TRUST</a:t>
            </a:r>
            <a:r>
              <a:rPr lang="en-US" baseline="0" dirty="0" smtClean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870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make these happen on your own.  Better and strong when an entire organization is aligned in these practices but one supervisor can implement this on her own. 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Include awareness of power dynamics.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Trust.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 on Mission – every job drawing a line from their work to the mission; talking about it – at orientation and beyond;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supervisor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reenforcing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. . . 		     Asking them:  how did you contribute to our mission this week?  Team activities – standing on mission; how your work contributes; the mission is a living thing.  </a:t>
            </a:r>
          </a:p>
          <a:p>
            <a:r>
              <a:rPr lang="en-US" dirty="0" smtClean="0"/>
              <a:t>Regular Meetings – 1:1 – the graphic doesn’t actually work – sorry I didn’t catch that!  Regular scheduled.  Both sides can plan for it.  Hear</a:t>
            </a:r>
            <a:r>
              <a:rPr lang="en-US" baseline="0" dirty="0" smtClean="0"/>
              <a:t> about problems/successes and </a:t>
            </a:r>
            <a:r>
              <a:rPr lang="en-US" baseline="0" dirty="0" err="1" smtClean="0"/>
              <a:t>challenes</a:t>
            </a:r>
            <a:r>
              <a:rPr lang="en-US" baseline="0" dirty="0" smtClean="0"/>
              <a:t> sooner rather than later.  Check on benchmarks.  +/-/Next . . . </a:t>
            </a:r>
          </a:p>
          <a:p>
            <a:r>
              <a:rPr lang="en-US" baseline="0" dirty="0" smtClean="0"/>
              <a:t>Success - expectations – Mark’s story – taking time to prepare – what do they need to know?  What does success look like?  Too often – do this – then – no, that’s not what I wanted!  </a:t>
            </a:r>
          </a:p>
          <a:p>
            <a:r>
              <a:rPr lang="en-US" baseline="0" dirty="0" smtClean="0"/>
              <a:t>Clear, prompt, specific, objective feedback; +/-; regular meetings normalize this;  Impact on the work.  What needs to be different.  Facing forward.  </a:t>
            </a:r>
          </a:p>
          <a:p>
            <a:r>
              <a:rPr lang="en-US" baseline="0" dirty="0" smtClean="0"/>
              <a:t>Everyone wants to be seen and heard and appreciated.  Take time to do that.  1:1 as in feedback but also groups/teams; taking time to celebrate and appreciate; not just looking at the next mountain.  </a:t>
            </a:r>
          </a:p>
          <a:p>
            <a:r>
              <a:rPr lang="en-US" dirty="0" smtClean="0"/>
              <a:t>TRUST</a:t>
            </a:r>
            <a:r>
              <a:rPr lang="en-US" baseline="0" dirty="0" smtClean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64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Takes time and conversation </a:t>
            </a:r>
          </a:p>
          <a:p>
            <a:r>
              <a:rPr lang="en-US" dirty="0" smtClean="0"/>
              <a:t>Timing depends on tenure</a:t>
            </a:r>
            <a:r>
              <a:rPr lang="en-US" baseline="0" dirty="0" smtClean="0"/>
              <a:t> in position, position itself, needs of the person, . . . Everyone at least monthly. </a:t>
            </a:r>
          </a:p>
          <a:p>
            <a:r>
              <a:rPr lang="en-US" baseline="0" dirty="0" smtClean="0"/>
              <a:t>Regular format </a:t>
            </a:r>
          </a:p>
          <a:p>
            <a:r>
              <a:rPr lang="en-US" baseline="0" dirty="0" smtClean="0"/>
              <a:t>Always two-way conversation</a:t>
            </a:r>
          </a:p>
          <a:p>
            <a:r>
              <a:rPr lang="en-US" baseline="0" dirty="0" smtClean="0"/>
              <a:t>Intentional questions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14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Takes time and conversation </a:t>
            </a:r>
          </a:p>
          <a:p>
            <a:r>
              <a:rPr lang="en-US" dirty="0" smtClean="0"/>
              <a:t>Timing depends on tenure</a:t>
            </a:r>
            <a:r>
              <a:rPr lang="en-US" baseline="0" dirty="0" smtClean="0"/>
              <a:t> in position, position itself, needs of the person, . . . Everyone at least monthly. </a:t>
            </a:r>
          </a:p>
          <a:p>
            <a:r>
              <a:rPr lang="en-US" baseline="0" dirty="0" smtClean="0"/>
              <a:t>Regular format </a:t>
            </a:r>
          </a:p>
          <a:p>
            <a:r>
              <a:rPr lang="en-US" baseline="0" dirty="0" smtClean="0"/>
              <a:t>Always two-way conversation</a:t>
            </a:r>
          </a:p>
          <a:p>
            <a:r>
              <a:rPr lang="en-US" baseline="0" dirty="0" smtClean="0"/>
              <a:t>Intentional questions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468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Takes time and conversation </a:t>
            </a:r>
          </a:p>
          <a:p>
            <a:r>
              <a:rPr lang="en-US" dirty="0" smtClean="0"/>
              <a:t>Timing depends on tenure</a:t>
            </a:r>
            <a:r>
              <a:rPr lang="en-US" baseline="0" dirty="0" smtClean="0"/>
              <a:t> in position, position itself, needs of the person, . . . Everyone at least monthly. </a:t>
            </a:r>
          </a:p>
          <a:p>
            <a:r>
              <a:rPr lang="en-US" baseline="0" dirty="0" smtClean="0"/>
              <a:t>Regular format </a:t>
            </a:r>
          </a:p>
          <a:p>
            <a:r>
              <a:rPr lang="en-US" baseline="0" dirty="0" smtClean="0"/>
              <a:t>Always two-way conversation</a:t>
            </a:r>
          </a:p>
          <a:p>
            <a:r>
              <a:rPr lang="en-US" baseline="0" dirty="0" smtClean="0"/>
              <a:t>Intentional questions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42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Takes time and conversation </a:t>
            </a:r>
          </a:p>
          <a:p>
            <a:r>
              <a:rPr lang="en-US" dirty="0" smtClean="0"/>
              <a:t>Timing depends on tenure</a:t>
            </a:r>
            <a:r>
              <a:rPr lang="en-US" baseline="0" dirty="0" smtClean="0"/>
              <a:t> in position, position itself, needs of the person, . . . Everyone at least monthly. </a:t>
            </a:r>
          </a:p>
          <a:p>
            <a:r>
              <a:rPr lang="en-US" baseline="0" dirty="0" smtClean="0"/>
              <a:t>Regular format </a:t>
            </a:r>
          </a:p>
          <a:p>
            <a:r>
              <a:rPr lang="en-US" baseline="0" dirty="0" smtClean="0"/>
              <a:t>Always two-way conversation</a:t>
            </a:r>
          </a:p>
          <a:p>
            <a:r>
              <a:rPr lang="en-US" baseline="0" dirty="0" smtClean="0"/>
              <a:t>Intentional questions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3FBCF-53FB-0E46-B91A-1F188E19BB8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06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D37-EAE5-4447-BE59-EE4DEBF17CBC}" type="datetime1">
              <a:rPr lang="en-US" smtClean="0"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©Rita Sever rita@Supervisionmatters.com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DC5F-C9E0-7E4D-845F-DE0D39E7B2A3}" type="datetime1">
              <a:rPr lang="en-US" smtClean="0"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©Rita Sever rita@Supervisionmatters.com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D856-9C97-C342-B17B-B6C8E728B855}" type="datetime1">
              <a:rPr lang="en-US" smtClean="0"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©Rita Sever rita@Supervisionmatters.com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40531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083" y="1243915"/>
            <a:ext cx="10058400" cy="465406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2F9B-8EB5-CA42-8AA8-31B83B9C7C5B}" type="datetime1">
              <a:rPr lang="en-US" smtClean="0"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©Rita Sever rita@Supervisionmatters.com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2B268-D919-B24C-B6FB-9626FAFB0CA7}" type="datetime1">
              <a:rPr lang="en-US" smtClean="0"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©Rita Sever rita@Supervisionmatters.com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D27E-ECEB-604B-8020-61405A6C4B0E}" type="datetime1">
              <a:rPr lang="en-US" smtClean="0"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©Rita Sever rita@Supervisionmatters.com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3EFD-99CD-094F-A7C7-39AB45C7338C}" type="datetime1">
              <a:rPr lang="en-US" smtClean="0"/>
              <a:t>10/2/2017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©Rita Sever rita@Supervisionmatters.com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A433F-CA6F-834F-A6FF-D35AA03FA659}" type="datetime1">
              <a:rPr lang="en-US" smtClean="0"/>
              <a:t>10/2/2017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©Rita Sever rita@Supervisionmatters.com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DF31-6719-2E46-B7A1-1BC793679D92}" type="datetime1">
              <a:rPr lang="en-US" smtClean="0"/>
              <a:t>10/2/2017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©Rita Sever rita@Supervisionmatters.com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7503DD5-CD33-A14A-B565-0EDE257BD98C}" type="datetime1">
              <a:rPr lang="en-US" smtClean="0"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©Rita Sever rita@Supervisionmatters.com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03CC-60AD-464F-95A5-ECC1B146BC5F}" type="datetime1">
              <a:rPr lang="en-US" smtClean="0"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©Rita Sever rita@Supervisionmatters.com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2687DB7-5EEE-C241-BDE6-76BC628A0CA2}" type="datetime1">
              <a:rPr lang="en-US" smtClean="0"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©Rita Sever rita@Supervisionmatters.com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5.gif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rita@supervisionmatters.com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5.gi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Three Keys to </a:t>
            </a:r>
            <a:br>
              <a:rPr lang="en-US" dirty="0" smtClean="0"/>
            </a:br>
            <a:r>
              <a:rPr lang="en-US" dirty="0" smtClean="0"/>
              <a:t>Effective Supervision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19"/>
            <a:ext cx="10058400" cy="1406561"/>
          </a:xfrm>
        </p:spPr>
        <p:txBody>
          <a:bodyPr/>
          <a:lstStyle/>
          <a:p>
            <a:r>
              <a:rPr lang="en-US" sz="2000" dirty="0" smtClean="0"/>
              <a:t>By Rita Sever, MA 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C:\Users\rita\AppData\Local\Microsoft\Windows\Temporary Internet Files\Content.IE5\3XEXHGTP\MCj0433903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84227" y="2747553"/>
            <a:ext cx="866503" cy="866503"/>
          </a:xfrm>
          <a:prstGeom prst="rect">
            <a:avLst/>
          </a:prstGeom>
          <a:noFill/>
        </p:spPr>
      </p:pic>
      <p:pic>
        <p:nvPicPr>
          <p:cNvPr id="5" name="Picture 2" descr="C:\Users\rita\AppData\Local\Microsoft\Windows\Temporary Internet Files\Content.IE5\3XEXHGTP\MCj0433903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2411" y="2065782"/>
            <a:ext cx="931816" cy="931816"/>
          </a:xfrm>
          <a:prstGeom prst="rect">
            <a:avLst/>
          </a:prstGeom>
          <a:noFill/>
        </p:spPr>
      </p:pic>
      <p:pic>
        <p:nvPicPr>
          <p:cNvPr id="6" name="Picture 2" descr="C:\Users\rita\AppData\Local\Microsoft\Windows\Temporary Internet Files\Content.IE5\3XEXHGTP\MCj0433903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8971" y="1352550"/>
            <a:ext cx="853440" cy="853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734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Relationship</a:t>
            </a:r>
          </a:p>
        </p:txBody>
      </p:sp>
      <p:sp>
        <p:nvSpPr>
          <p:cNvPr id="4" name="TextBox 3"/>
          <p:cNvSpPr txBox="1"/>
          <p:nvPr/>
        </p:nvSpPr>
        <p:spPr>
          <a:xfrm rot="18834482">
            <a:off x="1125594" y="2607557"/>
            <a:ext cx="245189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r>
              <a:rPr lang="en-US" sz="2400" dirty="0">
                <a:solidFill>
                  <a:schemeClr val="accent1"/>
                </a:solidFill>
              </a:rPr>
              <a:t>G</a:t>
            </a:r>
            <a:r>
              <a:rPr lang="en-US" sz="2400" dirty="0" smtClean="0">
                <a:solidFill>
                  <a:schemeClr val="accent1"/>
                </a:solidFill>
              </a:rPr>
              <a:t>rowing our lens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234057" y="6354200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</a:t>
            </a:r>
            <a:r>
              <a:rPr lang="en-US" sz="1100" smtClean="0"/>
              <a:t>Rita Sever</a:t>
            </a:r>
          </a:p>
          <a:p>
            <a:pPr algn="r"/>
            <a:r>
              <a:rPr lang="en-US" sz="1100" dirty="0" smtClean="0"/>
              <a:t> </a:t>
            </a:r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638" y="2152106"/>
            <a:ext cx="3449683" cy="344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9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Relationship</a:t>
            </a:r>
          </a:p>
        </p:txBody>
      </p:sp>
      <p:sp>
        <p:nvSpPr>
          <p:cNvPr id="4" name="TextBox 3"/>
          <p:cNvSpPr txBox="1"/>
          <p:nvPr/>
        </p:nvSpPr>
        <p:spPr>
          <a:xfrm rot="18834482">
            <a:off x="1125594" y="2607557"/>
            <a:ext cx="245189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r>
              <a:rPr lang="en-US" sz="2400" dirty="0">
                <a:solidFill>
                  <a:schemeClr val="accent1"/>
                </a:solidFill>
              </a:rPr>
              <a:t>G</a:t>
            </a:r>
            <a:r>
              <a:rPr lang="en-US" sz="2400" dirty="0" smtClean="0">
                <a:solidFill>
                  <a:schemeClr val="accent1"/>
                </a:solidFill>
              </a:rPr>
              <a:t>rowing our lens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234057" y="6354200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</a:t>
            </a:r>
            <a:r>
              <a:rPr lang="en-US" sz="1100" smtClean="0"/>
              <a:t>Rita Sever</a:t>
            </a:r>
          </a:p>
          <a:p>
            <a:pPr algn="r"/>
            <a:r>
              <a:rPr lang="en-US" sz="1100" dirty="0" smtClean="0"/>
              <a:t> </a:t>
            </a:r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597" y="1922418"/>
            <a:ext cx="3817620" cy="381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4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Relationship</a:t>
            </a:r>
          </a:p>
        </p:txBody>
      </p:sp>
      <p:sp>
        <p:nvSpPr>
          <p:cNvPr id="4" name="TextBox 3"/>
          <p:cNvSpPr txBox="1"/>
          <p:nvPr/>
        </p:nvSpPr>
        <p:spPr>
          <a:xfrm rot="18834482">
            <a:off x="1125594" y="2607557"/>
            <a:ext cx="245189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r>
              <a:rPr lang="en-US" sz="2400" dirty="0">
                <a:solidFill>
                  <a:schemeClr val="accent1"/>
                </a:solidFill>
              </a:rPr>
              <a:t>G</a:t>
            </a:r>
            <a:r>
              <a:rPr lang="en-US" sz="2400" dirty="0" smtClean="0">
                <a:solidFill>
                  <a:schemeClr val="accent1"/>
                </a:solidFill>
              </a:rPr>
              <a:t>rowing our lens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234057" y="6354200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</a:t>
            </a:r>
            <a:r>
              <a:rPr lang="en-US" sz="1100" smtClean="0"/>
              <a:t>Rita Sever</a:t>
            </a:r>
          </a:p>
          <a:p>
            <a:pPr algn="r"/>
            <a:r>
              <a:rPr lang="en-US" sz="1100" dirty="0" smtClean="0"/>
              <a:t> </a:t>
            </a:r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554" y="1922418"/>
            <a:ext cx="4245427" cy="424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Relationship</a:t>
            </a:r>
          </a:p>
        </p:txBody>
      </p:sp>
      <p:sp>
        <p:nvSpPr>
          <p:cNvPr id="4" name="TextBox 3"/>
          <p:cNvSpPr txBox="1"/>
          <p:nvPr/>
        </p:nvSpPr>
        <p:spPr>
          <a:xfrm rot="18834482">
            <a:off x="1125594" y="2607557"/>
            <a:ext cx="245189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r>
              <a:rPr lang="en-US" sz="2400" dirty="0">
                <a:solidFill>
                  <a:schemeClr val="accent1"/>
                </a:solidFill>
              </a:rPr>
              <a:t>G</a:t>
            </a:r>
            <a:r>
              <a:rPr lang="en-US" sz="2400" dirty="0" smtClean="0">
                <a:solidFill>
                  <a:schemeClr val="accent1"/>
                </a:solidFill>
              </a:rPr>
              <a:t>rowing our lens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234057" y="6354200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</a:t>
            </a:r>
            <a:r>
              <a:rPr lang="en-US" sz="1100" smtClean="0"/>
              <a:t>Rita Sever</a:t>
            </a:r>
          </a:p>
          <a:p>
            <a:pPr algn="r"/>
            <a:r>
              <a:rPr lang="en-US" sz="1100" dirty="0" smtClean="0"/>
              <a:t> </a:t>
            </a:r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343" y="1800818"/>
            <a:ext cx="5055327" cy="438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0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Relationship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234057" y="6354200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</a:t>
            </a:r>
            <a:r>
              <a:rPr lang="en-US" sz="1100" smtClean="0"/>
              <a:t>Rita Sever</a:t>
            </a:r>
          </a:p>
          <a:p>
            <a:pPr algn="r"/>
            <a:r>
              <a:rPr lang="en-US" sz="1100" dirty="0" smtClean="0"/>
              <a:t> </a:t>
            </a:r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76223" y="2066109"/>
            <a:ext cx="5204823" cy="390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6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Relationship</a:t>
            </a:r>
          </a:p>
        </p:txBody>
      </p:sp>
      <p:sp>
        <p:nvSpPr>
          <p:cNvPr id="4" name="TextBox 3"/>
          <p:cNvSpPr txBox="1"/>
          <p:nvPr/>
        </p:nvSpPr>
        <p:spPr>
          <a:xfrm rot="18834482">
            <a:off x="665470" y="1868894"/>
            <a:ext cx="3372142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r>
              <a:rPr lang="en-US" sz="2400" dirty="0">
                <a:solidFill>
                  <a:schemeClr val="accent1"/>
                </a:solidFill>
              </a:rPr>
              <a:t>REFLECTION: 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What contributes to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your lens and how does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that impact your work?  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234057" y="6354200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</a:t>
            </a:r>
            <a:r>
              <a:rPr lang="en-US" sz="1100" smtClean="0"/>
              <a:t>Rita Sever</a:t>
            </a:r>
          </a:p>
          <a:p>
            <a:pPr algn="r"/>
            <a:r>
              <a:rPr lang="en-US" sz="1100" dirty="0" smtClean="0"/>
              <a:t> </a:t>
            </a:r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181" y="2288540"/>
            <a:ext cx="3671751" cy="275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7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Relationship</a:t>
            </a:r>
          </a:p>
        </p:txBody>
      </p:sp>
      <p:sp>
        <p:nvSpPr>
          <p:cNvPr id="4" name="TextBox 3"/>
          <p:cNvSpPr txBox="1"/>
          <p:nvPr/>
        </p:nvSpPr>
        <p:spPr>
          <a:xfrm rot="18834482">
            <a:off x="2114933" y="2607557"/>
            <a:ext cx="47320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r>
              <a:rPr lang="en-US" sz="2400" dirty="0" smtClean="0">
                <a:solidFill>
                  <a:schemeClr val="accent1"/>
                </a:solidFill>
              </a:rPr>
              <a:t>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234057" y="6354200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</a:t>
            </a:r>
            <a:r>
              <a:rPr lang="en-US" sz="1100" smtClean="0"/>
              <a:t>Rita Sever</a:t>
            </a:r>
          </a:p>
          <a:p>
            <a:pPr algn="r"/>
            <a:r>
              <a:rPr lang="en-US" sz="1100" dirty="0" smtClean="0"/>
              <a:t> </a:t>
            </a:r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592754"/>
              </p:ext>
            </p:extLst>
          </p:nvPr>
        </p:nvGraphicFramePr>
        <p:xfrm>
          <a:off x="1875245" y="3018729"/>
          <a:ext cx="729488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7907"/>
                <a:gridCol w="400697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BACKGROUND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FOREGROUND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Power </a:t>
                      </a:r>
                      <a:endParaRPr lang="en-US" sz="2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Respect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Authority </a:t>
                      </a:r>
                      <a:endParaRPr lang="en-US" sz="2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Appreciation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Privilege </a:t>
                      </a:r>
                      <a:endParaRPr lang="en-US" sz="2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Self-Awareness 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77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Relationship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8720" y="2196525"/>
            <a:ext cx="1039803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Trust is Essential			 </a:t>
            </a:r>
            <a:r>
              <a:rPr lang="en-US" sz="2400" dirty="0" smtClean="0"/>
              <a:t>1.</a:t>
            </a:r>
            <a:r>
              <a:rPr lang="en-US" sz="3200" dirty="0" smtClean="0"/>
              <a:t>	</a:t>
            </a:r>
            <a:r>
              <a:rPr lang="en-US" sz="2400" dirty="0" smtClean="0"/>
              <a:t>Owning one’s power, authority and privilege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		 2. 	Listening </a:t>
            </a:r>
            <a:r>
              <a:rPr lang="en-US" sz="2400" dirty="0"/>
              <a:t>and asking questions</a:t>
            </a:r>
          </a:p>
          <a:p>
            <a:r>
              <a:rPr lang="en-US" sz="2400" dirty="0" smtClean="0"/>
              <a:t>								 3. 	Doing What You Say You Will Do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		 4.	Awareness of One’s Lens and Style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		 5.	Apologizing for mistakes 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		 6.	Letting go and moving on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		 7.	Not gossiping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		 8.	Telling the truth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		 9.	Getting the facts before deciding 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		10.	Not ignoring problems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			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			</a:t>
            </a:r>
            <a:endParaRPr lang="en-US" sz="32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142617" y="6418470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©Rita Sever </a:t>
            </a:r>
          </a:p>
          <a:p>
            <a:pPr algn="r"/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5546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Relationship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142617" y="6418470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©Rita Sever </a:t>
            </a:r>
          </a:p>
          <a:p>
            <a:pPr algn="r"/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55" y="2113341"/>
            <a:ext cx="3701637" cy="3701637"/>
          </a:xfrm>
        </p:spPr>
      </p:pic>
      <p:sp>
        <p:nvSpPr>
          <p:cNvPr id="3" name="TextBox 2"/>
          <p:cNvSpPr txBox="1"/>
          <p:nvPr/>
        </p:nvSpPr>
        <p:spPr>
          <a:xfrm rot="19455465">
            <a:off x="2598284" y="2425254"/>
            <a:ext cx="2305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Questions?</a:t>
            </a:r>
          </a:p>
          <a:p>
            <a:r>
              <a:rPr lang="en-US" sz="3200" dirty="0" smtClean="0">
                <a:solidFill>
                  <a:schemeClr val="accent1"/>
                </a:solidFill>
              </a:rPr>
              <a:t>Comments? </a:t>
            </a:r>
          </a:p>
          <a:p>
            <a:r>
              <a:rPr lang="en-US" sz="3200" dirty="0" smtClean="0">
                <a:solidFill>
                  <a:schemeClr val="accent1"/>
                </a:solidFill>
              </a:rPr>
              <a:t>Concerns?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2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/>
              <a:t>Expectations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746" y="1772195"/>
            <a:ext cx="5715000" cy="38100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215769" y="6492875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©Rita Sever</a:t>
            </a:r>
          </a:p>
          <a:p>
            <a:pPr algn="r"/>
            <a:r>
              <a:rPr lang="en-US" sz="1100" dirty="0" smtClean="0"/>
              <a:t> </a:t>
            </a:r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9032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58" y="1814945"/>
            <a:ext cx="3889332" cy="1728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81" y="2704145"/>
            <a:ext cx="3121152" cy="3121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842" y="201168"/>
            <a:ext cx="1786161" cy="2679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727" y="4020854"/>
            <a:ext cx="3003196" cy="2168975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369196" y="6350057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©Rita Sever </a:t>
            </a:r>
          </a:p>
          <a:p>
            <a:pPr algn="r"/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1201783" y="679269"/>
            <a:ext cx="3846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Supervision Matters!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734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/>
              <a:t>Expectations 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80" y="1798320"/>
            <a:ext cx="5715000" cy="381000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97481" y="6364859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©Rita Sever </a:t>
            </a:r>
          </a:p>
          <a:p>
            <a:pPr algn="r"/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7734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7948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Clear Agreements </a:t>
            </a:r>
            <a:endParaRPr lang="en-US" sz="36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Chord 5"/>
          <p:cNvSpPr/>
          <p:nvPr/>
        </p:nvSpPr>
        <p:spPr>
          <a:xfrm>
            <a:off x="4680341" y="2411167"/>
            <a:ext cx="1876778" cy="1947333"/>
          </a:xfrm>
          <a:prstGeom prst="chord">
            <a:avLst>
              <a:gd name="adj1" fmla="val 5301820"/>
              <a:gd name="adj2" fmla="val 161852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Chord 6"/>
          <p:cNvSpPr/>
          <p:nvPr/>
        </p:nvSpPr>
        <p:spPr>
          <a:xfrm>
            <a:off x="5178919" y="2406509"/>
            <a:ext cx="1895121" cy="1947333"/>
          </a:xfrm>
          <a:prstGeom prst="chord">
            <a:avLst>
              <a:gd name="adj1" fmla="val 15755798"/>
              <a:gd name="adj2" fmla="val 59160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54693" y="2247900"/>
            <a:ext cx="226267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CLEAR REQUEST </a:t>
            </a:r>
          </a:p>
          <a:p>
            <a:endParaRPr lang="en-US" sz="2400" dirty="0" smtClean="0"/>
          </a:p>
          <a:p>
            <a:pPr>
              <a:buFont typeface="Wingdings" charset="2"/>
              <a:buChar char="ü"/>
            </a:pPr>
            <a:r>
              <a:rPr lang="en-US" sz="2400" dirty="0" smtClean="0"/>
              <a:t>Who?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What? 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When? 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Where?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Why? 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How?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170021" y="2417290"/>
            <a:ext cx="35103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FOUR POSSIBLE  ANSWERS</a:t>
            </a:r>
          </a:p>
          <a:p>
            <a:r>
              <a:rPr lang="en-US" sz="2400" dirty="0" smtClean="0"/>
              <a:t> 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Yes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No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Maybe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I </a:t>
            </a:r>
            <a:r>
              <a:rPr lang="en-US" sz="2400" dirty="0"/>
              <a:t>D</a:t>
            </a:r>
            <a:r>
              <a:rPr lang="en-US" sz="2400" dirty="0" smtClean="0"/>
              <a:t>on’t Know </a:t>
            </a:r>
            <a:endParaRPr lang="en-US" sz="2400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2247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7074040" y="6438999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©Rita Sever</a:t>
            </a:r>
          </a:p>
          <a:p>
            <a:pPr algn="r"/>
            <a:r>
              <a:rPr lang="en-US" sz="1100" dirty="0" smtClean="0"/>
              <a:t> </a:t>
            </a:r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9437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7948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Clear Agreements </a:t>
            </a:r>
            <a:endParaRPr lang="en-US" sz="36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2247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754438" y="2166469"/>
            <a:ext cx="21462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CLEAR ANSWER</a:t>
            </a:r>
          </a:p>
          <a:p>
            <a:r>
              <a:rPr lang="en-US" sz="2400" dirty="0" smtClean="0"/>
              <a:t> 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Yes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No </a:t>
            </a:r>
          </a:p>
        </p:txBody>
      </p:sp>
      <p:sp>
        <p:nvSpPr>
          <p:cNvPr id="25" name="Oval 24"/>
          <p:cNvSpPr/>
          <p:nvPr/>
        </p:nvSpPr>
        <p:spPr>
          <a:xfrm>
            <a:off x="5298504" y="2667282"/>
            <a:ext cx="2085182" cy="201901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6341095" y="2751333"/>
            <a:ext cx="0" cy="20190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rved Down Arrow 26"/>
          <p:cNvSpPr/>
          <p:nvPr/>
        </p:nvSpPr>
        <p:spPr>
          <a:xfrm>
            <a:off x="5733019" y="1806993"/>
            <a:ext cx="1216152" cy="732313"/>
          </a:xfrm>
          <a:prstGeom prst="curved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089757" y="2130451"/>
            <a:ext cx="256512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 smtClean="0">
                <a:solidFill>
                  <a:prstClr val="black"/>
                </a:solidFill>
              </a:rPr>
              <a:t>The Loop is Closed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0" y="2628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>
          <a:xfrm>
            <a:off x="7179193" y="6350057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</a:t>
            </a:r>
            <a:r>
              <a:rPr lang="en-US" sz="1100" smtClean="0"/>
              <a:t>Rita Sever</a:t>
            </a:r>
          </a:p>
          <a:p>
            <a:pPr algn="r"/>
            <a:r>
              <a:rPr lang="en-US" sz="1100" dirty="0" smtClean="0"/>
              <a:t> </a:t>
            </a:r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3669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7948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Clear Agreements </a:t>
            </a:r>
            <a:endParaRPr lang="en-US" sz="36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2247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0" y="2628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479418" y="2276550"/>
            <a:ext cx="25422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UNCLEAR ANSWER</a:t>
            </a:r>
          </a:p>
          <a:p>
            <a:pPr>
              <a:buFont typeface="Wingdings" charset="2"/>
              <a:buChar char="ü"/>
            </a:pPr>
            <a:endParaRPr lang="en-US" sz="2400" dirty="0" smtClean="0"/>
          </a:p>
          <a:p>
            <a:pPr>
              <a:buFont typeface="Wingdings" charset="2"/>
              <a:buChar char="ü"/>
            </a:pPr>
            <a:r>
              <a:rPr lang="en-US" sz="2400" dirty="0" smtClean="0"/>
              <a:t>Maybe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I Don’t Know  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16200000" flipH="1">
            <a:off x="5364873" y="3148566"/>
            <a:ext cx="201901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urved Down Arrow 13"/>
          <p:cNvSpPr/>
          <p:nvPr/>
        </p:nvSpPr>
        <p:spPr>
          <a:xfrm>
            <a:off x="5945124" y="1839697"/>
            <a:ext cx="1216152" cy="732313"/>
          </a:xfrm>
          <a:prstGeom prst="curved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94760" y="2281015"/>
            <a:ext cx="1603324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Open </a:t>
            </a:r>
            <a:r>
              <a:rPr lang="en-US" sz="2400" dirty="0">
                <a:solidFill>
                  <a:prstClr val="black"/>
                </a:solidFill>
              </a:rPr>
              <a:t>Loop</a:t>
            </a:r>
          </a:p>
        </p:txBody>
      </p:sp>
      <p:sp>
        <p:nvSpPr>
          <p:cNvPr id="16" name="Chord 15"/>
          <p:cNvSpPr/>
          <p:nvPr/>
        </p:nvSpPr>
        <p:spPr>
          <a:xfrm>
            <a:off x="5946713" y="2742680"/>
            <a:ext cx="1611257" cy="1372640"/>
          </a:xfrm>
          <a:prstGeom prst="chord">
            <a:avLst>
              <a:gd name="adj1" fmla="val 16081336"/>
              <a:gd name="adj2" fmla="val 575222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Chord 16"/>
          <p:cNvSpPr/>
          <p:nvPr/>
        </p:nvSpPr>
        <p:spPr>
          <a:xfrm>
            <a:off x="5638800" y="2742680"/>
            <a:ext cx="914400" cy="1372640"/>
          </a:xfrm>
          <a:prstGeom prst="chord">
            <a:avLst>
              <a:gd name="adj1" fmla="val 3679861"/>
              <a:gd name="adj2" fmla="val 1620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208520" y="6350057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©Rita Sever</a:t>
            </a:r>
          </a:p>
          <a:p>
            <a:pPr algn="r"/>
            <a:r>
              <a:rPr lang="en-US" sz="1100" dirty="0" smtClean="0"/>
              <a:t> </a:t>
            </a:r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0284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7948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Clear Agreements </a:t>
            </a:r>
            <a:endParaRPr lang="en-US" sz="36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2247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0" y="2628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092176" y="2647488"/>
            <a:ext cx="35104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MAKE IT A CLEAR ANSWER</a:t>
            </a:r>
          </a:p>
          <a:p>
            <a:pPr>
              <a:buFont typeface="Wingdings" charset="2"/>
              <a:buChar char="ü"/>
            </a:pPr>
            <a:endParaRPr lang="en-US" sz="2400" dirty="0" smtClean="0"/>
          </a:p>
          <a:p>
            <a:pPr>
              <a:buFont typeface="Wingdings" charset="2"/>
              <a:buChar char="ü"/>
            </a:pPr>
            <a:r>
              <a:rPr lang="en-US" sz="2400" dirty="0" smtClean="0"/>
              <a:t>Maybe – What?  </a:t>
            </a:r>
          </a:p>
          <a:p>
            <a:pPr>
              <a:buFont typeface="Wingdings" charset="2"/>
              <a:buChar char="ü"/>
            </a:pPr>
            <a:r>
              <a:rPr lang="en-US" sz="2400" dirty="0" smtClean="0"/>
              <a:t>I Don’t Know  - When?  </a:t>
            </a:r>
          </a:p>
        </p:txBody>
      </p:sp>
      <p:cxnSp>
        <p:nvCxnSpPr>
          <p:cNvPr id="20" name="Straight Connector 19"/>
          <p:cNvCxnSpPr>
            <a:endCxn id="30" idx="4"/>
          </p:cNvCxnSpPr>
          <p:nvPr/>
        </p:nvCxnSpPr>
        <p:spPr>
          <a:xfrm rot="16200000" flipH="1">
            <a:off x="5282437" y="3862032"/>
            <a:ext cx="201901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urved Down Arrow 20"/>
          <p:cNvSpPr/>
          <p:nvPr/>
        </p:nvSpPr>
        <p:spPr>
          <a:xfrm>
            <a:off x="5683072" y="1847551"/>
            <a:ext cx="1216152" cy="732313"/>
          </a:xfrm>
          <a:prstGeom prst="curved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92854" y="2599553"/>
            <a:ext cx="2095445" cy="120032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 smtClean="0">
                <a:solidFill>
                  <a:prstClr val="black"/>
                </a:solidFill>
              </a:rPr>
              <a:t>Close the  Loop</a:t>
            </a:r>
          </a:p>
          <a:p>
            <a:pPr lvl="0"/>
            <a:endParaRPr lang="en-US" sz="2400" dirty="0">
              <a:solidFill>
                <a:prstClr val="black"/>
              </a:solidFill>
            </a:endParaRPr>
          </a:p>
          <a:p>
            <a:pPr lvl="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249352" y="2852527"/>
            <a:ext cx="2085182" cy="201901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31" name="Straight Connector 30"/>
          <p:cNvCxnSpPr>
            <a:stCxn id="30" idx="0"/>
            <a:endCxn id="30" idx="4"/>
          </p:cNvCxnSpPr>
          <p:nvPr/>
        </p:nvCxnSpPr>
        <p:spPr>
          <a:xfrm>
            <a:off x="6291943" y="2852527"/>
            <a:ext cx="0" cy="20190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443790" y="5634151"/>
            <a:ext cx="3993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“Do we have an agreement?”  </a:t>
            </a:r>
            <a:endParaRPr lang="en-US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025404" y="6440007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©Rita </a:t>
            </a:r>
            <a:r>
              <a:rPr lang="en-US" sz="1100" smtClean="0"/>
              <a:t>Sever </a:t>
            </a:r>
          </a:p>
          <a:p>
            <a:pPr algn="r"/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748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/>
              <a:t>Expectations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526971" y="2263445"/>
            <a:ext cx="322652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Mission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Values </a:t>
            </a: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Job Description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Assignments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Tasks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Responsibilities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Mistakes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Questions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4023" y="2263446"/>
            <a:ext cx="242265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Authority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Independence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Initiative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Due Date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Benchmarks </a:t>
            </a: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Teamwork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Deal-breakers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Your own style </a:t>
            </a:r>
            <a:endParaRPr lang="en-US" sz="2400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9277886">
            <a:off x="1365427" y="2926080"/>
            <a:ext cx="1673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CLARITY 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179193" y="6490146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©Rita Sever</a:t>
            </a:r>
          </a:p>
          <a:p>
            <a:pPr algn="r"/>
            <a:r>
              <a:rPr lang="en-US" sz="1100" dirty="0" smtClean="0"/>
              <a:t> </a:t>
            </a:r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654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/>
              <a:t>Expectations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526971" y="2263445"/>
            <a:ext cx="32265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Mission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Values </a:t>
            </a: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Job Description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Assignments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Tasks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Responsibilities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Mistakes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Questions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Hidden Rules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4023" y="2263446"/>
            <a:ext cx="300627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Authority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Independence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Initiative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Due Date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Benchmarks </a:t>
            </a: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Teamwork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Deal-breakers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Your own style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Problems to Expect </a:t>
            </a:r>
            <a:endParaRPr lang="en-US" sz="2400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9277886">
            <a:off x="941276" y="2187417"/>
            <a:ext cx="252216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Poll:  </a:t>
            </a:r>
          </a:p>
          <a:p>
            <a:r>
              <a:rPr lang="en-US" sz="3200" b="1" dirty="0" smtClean="0">
                <a:solidFill>
                  <a:schemeClr val="accent1"/>
                </a:solidFill>
              </a:rPr>
              <a:t>Where could</a:t>
            </a:r>
          </a:p>
          <a:p>
            <a:r>
              <a:rPr lang="en-US" sz="3200" b="1" dirty="0" smtClean="0">
                <a:solidFill>
                  <a:schemeClr val="accent1"/>
                </a:solidFill>
              </a:rPr>
              <a:t>You use </a:t>
            </a:r>
          </a:p>
          <a:p>
            <a:r>
              <a:rPr lang="en-US" sz="3200" b="1" dirty="0" smtClean="0">
                <a:solidFill>
                  <a:schemeClr val="accent1"/>
                </a:solidFill>
              </a:rPr>
              <a:t>more clarity? 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179193" y="6490146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©Rita Sever</a:t>
            </a:r>
          </a:p>
          <a:p>
            <a:pPr algn="r"/>
            <a:r>
              <a:rPr lang="en-US" sz="1100" dirty="0" smtClean="0"/>
              <a:t> </a:t>
            </a:r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9801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/>
              <a:t>Expectations</a:t>
            </a:r>
            <a:endParaRPr lang="en-US" sz="36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142617" y="6418470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©Rita Sever </a:t>
            </a:r>
          </a:p>
          <a:p>
            <a:pPr algn="r"/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55" y="2113341"/>
            <a:ext cx="3701637" cy="3701637"/>
          </a:xfrm>
        </p:spPr>
      </p:pic>
      <p:sp>
        <p:nvSpPr>
          <p:cNvPr id="3" name="TextBox 2"/>
          <p:cNvSpPr txBox="1"/>
          <p:nvPr/>
        </p:nvSpPr>
        <p:spPr>
          <a:xfrm rot="19455465">
            <a:off x="2598284" y="2425254"/>
            <a:ext cx="2305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Questions?</a:t>
            </a:r>
          </a:p>
          <a:p>
            <a:r>
              <a:rPr lang="en-US" sz="3200" dirty="0" smtClean="0">
                <a:solidFill>
                  <a:schemeClr val="accent1"/>
                </a:solidFill>
              </a:rPr>
              <a:t>Comments? </a:t>
            </a:r>
          </a:p>
          <a:p>
            <a:r>
              <a:rPr lang="en-US" sz="3200" dirty="0" smtClean="0">
                <a:solidFill>
                  <a:schemeClr val="accent1"/>
                </a:solidFill>
              </a:rPr>
              <a:t>Concerns?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1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/>
              <a:t>Feedback 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004457" y="2429692"/>
            <a:ext cx="77201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Feedback is information about past </a:t>
            </a:r>
            <a:r>
              <a:rPr lang="en-US" sz="3200" dirty="0" smtClean="0"/>
              <a:t>behavior,</a:t>
            </a:r>
          </a:p>
          <a:p>
            <a:r>
              <a:rPr lang="en-US" sz="3200" dirty="0" smtClean="0"/>
              <a:t>delivered </a:t>
            </a:r>
            <a:r>
              <a:rPr lang="en-US" sz="3200" dirty="0"/>
              <a:t>in the present, </a:t>
            </a:r>
            <a:endParaRPr lang="en-US" sz="3200" dirty="0" smtClean="0"/>
          </a:p>
          <a:p>
            <a:r>
              <a:rPr lang="en-US" sz="3200" dirty="0" smtClean="0"/>
              <a:t>which </a:t>
            </a:r>
            <a:r>
              <a:rPr lang="en-US" sz="3200" dirty="0"/>
              <a:t>may influence future behavior.  </a:t>
            </a:r>
          </a:p>
          <a:p>
            <a:endParaRPr lang="en-US" dirty="0" smtClean="0"/>
          </a:p>
          <a:p>
            <a:endParaRPr lang="en-US" dirty="0"/>
          </a:p>
          <a:p>
            <a:pPr algn="r"/>
            <a:r>
              <a:rPr lang="en-US" dirty="0"/>
              <a:t>Seashore, Whitfield-Seashore and Weinberg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35" y="3973117"/>
            <a:ext cx="3292928" cy="2268461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97481" y="6358870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©Rita Sever</a:t>
            </a:r>
          </a:p>
          <a:p>
            <a:pPr algn="r"/>
            <a:r>
              <a:rPr lang="en-US" sz="1100" dirty="0" smtClean="0"/>
              <a:t> </a:t>
            </a:r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2984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/>
              <a:t>Feedback 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257874" y="1847088"/>
            <a:ext cx="7720149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</a:t>
            </a:r>
            <a:r>
              <a:rPr lang="en-US" sz="2400" dirty="0"/>
              <a:t>is feedback?   </a:t>
            </a:r>
          </a:p>
          <a:p>
            <a:r>
              <a:rPr lang="en-US" sz="2400" dirty="0"/>
              <a:t>Feedback is information </a:t>
            </a:r>
          </a:p>
          <a:p>
            <a:r>
              <a:rPr lang="en-US" sz="2400" dirty="0"/>
              <a:t>about past (or present) </a:t>
            </a:r>
          </a:p>
          <a:p>
            <a:r>
              <a:rPr lang="en-US" sz="2400" dirty="0"/>
              <a:t>behavior . . . </a:t>
            </a:r>
            <a:endParaRPr lang="en-US" sz="2400" dirty="0" smtClean="0"/>
          </a:p>
          <a:p>
            <a:endParaRPr lang="en-US" sz="2400" dirty="0"/>
          </a:p>
          <a:p>
            <a:pPr marL="1657350" lvl="3" indent="-285750">
              <a:buFont typeface="Arial" charset="0"/>
              <a:buChar char="•"/>
            </a:pPr>
            <a:r>
              <a:rPr lang="en-US" sz="2400" dirty="0"/>
              <a:t>NOT a reminder about expectations </a:t>
            </a:r>
          </a:p>
          <a:p>
            <a:pPr marL="1657350" lvl="3" indent="-285750">
              <a:buFont typeface="Arial" charset="0"/>
              <a:buChar char="•"/>
            </a:pPr>
            <a:r>
              <a:rPr lang="en-US" sz="2400" dirty="0"/>
              <a:t>NOT a joint problem solving conversation </a:t>
            </a:r>
          </a:p>
          <a:p>
            <a:pPr marL="1657350" lvl="3" indent="-285750">
              <a:buFont typeface="Arial" charset="0"/>
              <a:buChar char="•"/>
            </a:pPr>
            <a:r>
              <a:rPr lang="en-US" sz="2400" dirty="0"/>
              <a:t>NOT comments about “people” in general </a:t>
            </a:r>
          </a:p>
          <a:p>
            <a:pPr marL="1657350" lvl="3" indent="-285750">
              <a:buFont typeface="Arial" charset="0"/>
              <a:buChar char="•"/>
            </a:pPr>
            <a:r>
              <a:rPr lang="en-US" sz="2400" dirty="0"/>
              <a:t>	or a situation in general </a:t>
            </a:r>
          </a:p>
          <a:p>
            <a:pPr marL="1657350" lvl="3" indent="-285750">
              <a:buFont typeface="Arial" charset="0"/>
              <a:buChar char="•"/>
            </a:pPr>
            <a:r>
              <a:rPr lang="en-US" sz="2400" dirty="0"/>
              <a:t>NOT you fixing things 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9" y="3777561"/>
            <a:ext cx="3337560" cy="2225040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7117949" y="6476652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©Rita Sever </a:t>
            </a:r>
          </a:p>
          <a:p>
            <a:pPr algn="r"/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729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93" y="2969537"/>
            <a:ext cx="3641007" cy="2427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91" y="4028560"/>
            <a:ext cx="2953987" cy="1969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70" y="305148"/>
            <a:ext cx="3412821" cy="22752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68" y="1820439"/>
            <a:ext cx="2167882" cy="181620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8196" y="6492875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</a:t>
            </a:r>
            <a:r>
              <a:rPr lang="en-US" sz="1100" smtClean="0"/>
              <a:t>Rita Sever</a:t>
            </a:r>
          </a:p>
          <a:p>
            <a:pPr algn="r"/>
            <a:r>
              <a:rPr lang="en-US" sz="1100" dirty="0" smtClean="0"/>
              <a:t> </a:t>
            </a:r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  <p:sp>
        <p:nvSpPr>
          <p:cNvPr id="7" name="Rectangle 6"/>
          <p:cNvSpPr/>
          <p:nvPr/>
        </p:nvSpPr>
        <p:spPr>
          <a:xfrm>
            <a:off x="1215325" y="723203"/>
            <a:ext cx="3846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Supervision Matters!  </a:t>
            </a:r>
          </a:p>
        </p:txBody>
      </p:sp>
    </p:spTree>
    <p:extLst>
      <p:ext uri="{BB962C8B-B14F-4D97-AF65-F5344CB8AC3E}">
        <p14:creationId xmlns:p14="http://schemas.microsoft.com/office/powerpoint/2010/main" val="110583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/>
              <a:t>Feedback 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417243" y="1651146"/>
            <a:ext cx="83053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/>
          </a:p>
          <a:p>
            <a:pPr marL="342900" lvl="0" indent="-342900">
              <a:buAutoNum type="arabicPeriod"/>
            </a:pPr>
            <a:r>
              <a:rPr lang="en-US" sz="3200" b="1" dirty="0"/>
              <a:t> </a:t>
            </a:r>
            <a:r>
              <a:rPr lang="en-US" sz="3200" b="1" dirty="0" smtClean="0"/>
              <a:t>   Give </a:t>
            </a:r>
            <a:r>
              <a:rPr lang="en-US" sz="3200" b="1" dirty="0"/>
              <a:t>your feedback directly.</a:t>
            </a:r>
          </a:p>
          <a:p>
            <a:pPr marL="342900" lvl="0" indent="-342900">
              <a:buAutoNum type="arabicPeriod"/>
            </a:pPr>
            <a:r>
              <a:rPr lang="en-US" sz="3200" b="1" dirty="0"/>
              <a:t>    </a:t>
            </a:r>
            <a:r>
              <a:rPr lang="en-US" sz="3200" b="1" dirty="0" smtClean="0"/>
              <a:t>Join with </a:t>
            </a:r>
            <a:r>
              <a:rPr lang="en-US" sz="3200" b="1" dirty="0"/>
              <a:t>them.  </a:t>
            </a:r>
          </a:p>
          <a:p>
            <a:pPr marL="342900" lvl="0" indent="-342900">
              <a:buAutoNum type="arabicPeriod"/>
            </a:pPr>
            <a:r>
              <a:rPr lang="en-US" sz="3200" b="1" dirty="0"/>
              <a:t>   </a:t>
            </a:r>
            <a:r>
              <a:rPr lang="en-US" sz="3200" b="1" dirty="0" smtClean="0"/>
              <a:t> Choose </a:t>
            </a:r>
            <a:r>
              <a:rPr lang="en-US" sz="3200" b="1" dirty="0"/>
              <a:t>the right time and  place.  </a:t>
            </a:r>
          </a:p>
          <a:p>
            <a:pPr marL="342900" lvl="0" indent="-342900">
              <a:buAutoNum type="arabicPeriod"/>
            </a:pPr>
            <a:r>
              <a:rPr lang="en-US" sz="3200" b="1" dirty="0"/>
              <a:t>    Remember that this is simply </a:t>
            </a:r>
            <a:r>
              <a:rPr lang="en-US" sz="3200" b="1" dirty="0" smtClean="0"/>
              <a:t>information</a:t>
            </a:r>
            <a:r>
              <a:rPr lang="en-US" sz="3200" b="1" dirty="0"/>
              <a:t>.  </a:t>
            </a:r>
          </a:p>
          <a:p>
            <a:pPr marL="342900" lvl="0" indent="-342900">
              <a:buAutoNum type="arabicPeriod"/>
            </a:pPr>
            <a:r>
              <a:rPr lang="en-US" sz="3200" b="1" dirty="0"/>
              <a:t>    Be specific. </a:t>
            </a:r>
          </a:p>
          <a:p>
            <a:pPr marL="342900" lvl="0" indent="-342900">
              <a:buAutoNum type="arabicPeriod"/>
            </a:pPr>
            <a:r>
              <a:rPr lang="en-US" sz="3200" b="1" dirty="0"/>
              <a:t>    Make it about the work.  </a:t>
            </a:r>
          </a:p>
          <a:p>
            <a:pPr marL="342900" lvl="0" indent="-342900">
              <a:buAutoNum type="arabicPeriod"/>
            </a:pPr>
            <a:r>
              <a:rPr lang="en-US" sz="3200" b="1" dirty="0"/>
              <a:t>    This is the start of a conversation.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 rot="18453941">
            <a:off x="339635" y="2986863"/>
            <a:ext cx="2846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General Advice 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60905" y="6364859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©Rita Sever </a:t>
            </a:r>
          </a:p>
          <a:p>
            <a:pPr algn="r"/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8102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/>
              <a:t>Feedback 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 rot="18453941">
            <a:off x="685754" y="2986863"/>
            <a:ext cx="2154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DANGERS!  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70798" y="6397975"/>
            <a:ext cx="3352800" cy="365125"/>
          </a:xfrm>
        </p:spPr>
        <p:txBody>
          <a:bodyPr/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sym typeface="Symbol" charset="2"/>
              </a:rPr>
              <a:t>©Rita Sever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sym typeface="Symbol" charset="2"/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  <a:sym typeface="Symbol" charset="2"/>
              </a:rPr>
              <a:t>rita@Supervisionmatters.com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6" name="Picture 5" descr="danger!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957" y="2156913"/>
            <a:ext cx="28575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649508">
            <a:off x="8929620" y="2490479"/>
            <a:ext cx="2635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“You”  statements 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853208">
            <a:off x="2504575" y="5159895"/>
            <a:ext cx="3621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Lack of self-management!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9000544">
            <a:off x="2293491" y="2450425"/>
            <a:ext cx="2890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Shaming or blaming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70567" y="3183873"/>
            <a:ext cx="2585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Generalizations: </a:t>
            </a:r>
          </a:p>
          <a:p>
            <a:r>
              <a:rPr lang="en-US" sz="2400" dirty="0" smtClean="0"/>
              <a:t> always, never, . . 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01270">
            <a:off x="8405148" y="5117537"/>
            <a:ext cx="1490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Irrelevant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503360" y="3840820"/>
            <a:ext cx="167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Interpreting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020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/>
              <a:t>Feedback  </a:t>
            </a:r>
            <a:endParaRPr lang="en-US" sz="3600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653272" y="6492875"/>
            <a:ext cx="3352800" cy="365125"/>
          </a:xfrm>
        </p:spPr>
        <p:txBody>
          <a:bodyPr/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sym typeface="Symbol" charset="2"/>
              </a:rPr>
              <a:t>©Rita Sever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sym typeface="Symbol" charset="2"/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  <a:sym typeface="Symbol" charset="2"/>
              </a:rPr>
              <a:t>rita@Supervisionmatters.com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54940" y="1993051"/>
            <a:ext cx="91403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     </a:t>
            </a:r>
          </a:p>
          <a:p>
            <a:endParaRPr lang="en-US" sz="3200" dirty="0" smtClean="0"/>
          </a:p>
          <a:p>
            <a:r>
              <a:rPr lang="en-US" sz="3200" dirty="0" smtClean="0"/>
              <a:t>O</a:t>
            </a:r>
          </a:p>
          <a:p>
            <a:endParaRPr lang="en-US" sz="3200" dirty="0" smtClean="0"/>
          </a:p>
          <a:p>
            <a:r>
              <a:rPr lang="en-US" sz="3200" dirty="0" smtClean="0"/>
              <a:t>I</a:t>
            </a:r>
          </a:p>
          <a:p>
            <a:endParaRPr lang="en-US" sz="3200" dirty="0" smtClean="0"/>
          </a:p>
          <a:p>
            <a:r>
              <a:rPr lang="en-US" sz="3200" dirty="0" smtClean="0"/>
              <a:t>R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6872503" y="2085746"/>
            <a:ext cx="11208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Need 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6798124" y="2974472"/>
            <a:ext cx="23903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Observation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6872503" y="4058979"/>
            <a:ext cx="14542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Impact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6872503" y="4899401"/>
            <a:ext cx="16209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Request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 rot="17996825">
            <a:off x="51915" y="3568988"/>
            <a:ext cx="3975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FEEDBACK FORUMULA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79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/>
              <a:t>Feedback  </a:t>
            </a:r>
            <a:endParaRPr lang="en-US" sz="3600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616696" y="6471539"/>
            <a:ext cx="3352800" cy="365125"/>
          </a:xfrm>
        </p:spPr>
        <p:txBody>
          <a:bodyPr/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sym typeface="Symbol" charset="2"/>
              </a:rPr>
              <a:t>©Rita </a:t>
            </a:r>
            <a:r>
              <a:rPr lang="en-US" sz="1100" smtClean="0">
                <a:solidFill>
                  <a:schemeClr val="bg1"/>
                </a:solidFill>
                <a:sym typeface="Symbol" charset="2"/>
              </a:rPr>
              <a:t>Sever </a:t>
            </a:r>
          </a:p>
          <a:p>
            <a:pPr algn="r"/>
            <a:r>
              <a:rPr lang="en-US" sz="1100" dirty="0" err="1" smtClean="0">
                <a:solidFill>
                  <a:schemeClr val="bg1"/>
                </a:solidFill>
                <a:sym typeface="Symbol" charset="2"/>
              </a:rPr>
              <a:t>rita@Supervisionmatters.com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Footer Placeholder 5"/>
          <p:cNvSpPr txBox="1">
            <a:spLocks/>
          </p:cNvSpPr>
          <p:nvPr/>
        </p:nvSpPr>
        <p:spPr>
          <a:xfrm>
            <a:off x="5638800" y="63246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59680" y="2227891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I know we are both committed to serving the clients.</a:t>
            </a:r>
          </a:p>
          <a:p>
            <a:r>
              <a:rPr lang="en-US" sz="2400" dirty="0"/>
              <a:t>I heard you deal with that frustrated client in a calm and polite manner while </a:t>
            </a:r>
            <a:r>
              <a:rPr lang="en-US" sz="2400" dirty="0" smtClean="0"/>
              <a:t>also </a:t>
            </a:r>
            <a:r>
              <a:rPr lang="en-US" sz="2400" dirty="0"/>
              <a:t>holding our deadline.  </a:t>
            </a:r>
          </a:p>
          <a:p>
            <a:r>
              <a:rPr lang="en-US" sz="2400" dirty="0"/>
              <a:t>I could tell the client felt heard and respected even though </a:t>
            </a:r>
            <a:r>
              <a:rPr lang="en-US" sz="2400" dirty="0" smtClean="0"/>
              <a:t>she missed </a:t>
            </a:r>
            <a:r>
              <a:rPr lang="en-US" sz="2400" dirty="0"/>
              <a:t>the deadline.  </a:t>
            </a:r>
          </a:p>
          <a:p>
            <a:r>
              <a:rPr lang="en-US" sz="2400" dirty="0"/>
              <a:t>Keep up the good work.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5" y="2438493"/>
            <a:ext cx="3776254" cy="28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2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/>
              <a:t>Feedback  </a:t>
            </a:r>
            <a:endParaRPr lang="en-US" sz="3600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61832" y="6453251"/>
            <a:ext cx="3352800" cy="365125"/>
          </a:xfrm>
        </p:spPr>
        <p:txBody>
          <a:bodyPr/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sym typeface="Symbol" charset="2"/>
              </a:rPr>
              <a:t>©Rita Sever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sym typeface="Symbol" charset="2"/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  <a:sym typeface="Symbol" charset="2"/>
              </a:rPr>
              <a:t>rita@Supervisionmatters.com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Footer Placeholder 5"/>
          <p:cNvSpPr txBox="1">
            <a:spLocks/>
          </p:cNvSpPr>
          <p:nvPr/>
        </p:nvSpPr>
        <p:spPr>
          <a:xfrm>
            <a:off x="5638800" y="63246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59680" y="2227891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I know you have a lot to get done in the morning before you get here.      </a:t>
            </a:r>
          </a:p>
          <a:p>
            <a:r>
              <a:rPr lang="en-US" sz="2400" dirty="0"/>
              <a:t>Yesterday you were 10 minutes late and today you’re 20 minutes late.   </a:t>
            </a:r>
          </a:p>
          <a:p>
            <a:r>
              <a:rPr lang="en-US" sz="2400" dirty="0"/>
              <a:t>When you are late, someone else has to fill in at the front desk for </a:t>
            </a:r>
            <a:r>
              <a:rPr lang="en-US" sz="2400" dirty="0" smtClean="0"/>
              <a:t>you and </a:t>
            </a:r>
            <a:r>
              <a:rPr lang="en-US" sz="2400" dirty="0"/>
              <a:t>then their work is behind.    </a:t>
            </a:r>
          </a:p>
          <a:p>
            <a:r>
              <a:rPr lang="en-US" sz="2400" dirty="0"/>
              <a:t>I need you to be here on time.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63" y="1775194"/>
            <a:ext cx="2872064" cy="3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7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/>
              <a:t>Feedback  </a:t>
            </a:r>
            <a:endParaRPr lang="en-US" sz="3600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839200" y="6324600"/>
            <a:ext cx="3352800" cy="365125"/>
          </a:xfrm>
        </p:spPr>
        <p:txBody>
          <a:bodyPr/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sym typeface="Symbol" charset="2"/>
              </a:rPr>
              <a:t>©Rita Sever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sym typeface="Symbol" charset="2"/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  <a:sym typeface="Symbol" charset="2"/>
              </a:rPr>
              <a:t>rita@Supervisionmatters.com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59680" y="2227891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I know you have a lot on your plate right now.  </a:t>
            </a:r>
          </a:p>
          <a:p>
            <a:r>
              <a:rPr lang="en-US" sz="2400" dirty="0"/>
              <a:t>In the meeting last week, we agreed that you would get me the </a:t>
            </a:r>
            <a:r>
              <a:rPr lang="en-US" sz="2400" dirty="0" smtClean="0"/>
              <a:t>numbers </a:t>
            </a:r>
            <a:r>
              <a:rPr lang="en-US" sz="2400" dirty="0"/>
              <a:t>for my report by yesterday. </a:t>
            </a:r>
            <a:r>
              <a:rPr lang="en-US" sz="2400" dirty="0" smtClean="0"/>
              <a:t>I </a:t>
            </a:r>
            <a:r>
              <a:rPr lang="en-US" sz="2400" dirty="0"/>
              <a:t>haven’t received them.    </a:t>
            </a:r>
          </a:p>
          <a:p>
            <a:r>
              <a:rPr lang="en-US" sz="2400" dirty="0"/>
              <a:t>Now my report is going to be late because I don’t have the data I need. </a:t>
            </a:r>
          </a:p>
          <a:p>
            <a:r>
              <a:rPr lang="en-US" sz="2400" dirty="0"/>
              <a:t>I want to know what you will do to prioritize our agreements. </a:t>
            </a:r>
          </a:p>
        </p:txBody>
      </p:sp>
      <p:pic>
        <p:nvPicPr>
          <p:cNvPr id="8" name="Picture 7" descr="agreement handshak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70" y="2410771"/>
            <a:ext cx="3866608" cy="257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9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/>
              <a:t>Feedback 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 rot="18453941">
            <a:off x="307960" y="2986863"/>
            <a:ext cx="2910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You try a few!   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05859" y="6392010"/>
            <a:ext cx="3352800" cy="365125"/>
          </a:xfrm>
        </p:spPr>
        <p:txBody>
          <a:bodyPr/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sym typeface="Symbol" charset="2"/>
              </a:rPr>
              <a:t>©Rita Sever </a:t>
            </a:r>
          </a:p>
          <a:p>
            <a:pPr algn="r"/>
            <a:r>
              <a:rPr lang="en-US" sz="1100" dirty="0" err="1" smtClean="0">
                <a:solidFill>
                  <a:schemeClr val="bg1"/>
                </a:solidFill>
                <a:sym typeface="Symbol" charset="2"/>
              </a:rPr>
              <a:t>rita@Supervisionmatters.com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649508">
            <a:off x="7483620" y="2273540"/>
            <a:ext cx="4064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This work is not </a:t>
            </a:r>
            <a:r>
              <a:rPr lang="en-US" sz="2400" smtClean="0"/>
              <a:t>good enough. 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853208">
            <a:off x="1972838" y="4975229"/>
            <a:ext cx="4685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You do the tasks when I tell you to,</a:t>
            </a:r>
          </a:p>
          <a:p>
            <a:r>
              <a:rPr lang="en-US" sz="2400" dirty="0" smtClean="0"/>
              <a:t>but I want you to own the project.  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9000544">
            <a:off x="1397390" y="2794342"/>
            <a:ext cx="384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You keep missing deadlines.  </a:t>
            </a:r>
            <a:r>
              <a:rPr lang="en-US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01270">
            <a:off x="8070623" y="3905760"/>
            <a:ext cx="42232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You don’t get things done</a:t>
            </a:r>
          </a:p>
          <a:p>
            <a:r>
              <a:rPr lang="en-US" sz="2400" dirty="0" smtClean="0"/>
              <a:t> until the last minute </a:t>
            </a:r>
          </a:p>
          <a:p>
            <a:r>
              <a:rPr lang="en-US" sz="2400" dirty="0" smtClean="0"/>
              <a:t>so it makes it hard </a:t>
            </a:r>
          </a:p>
          <a:p>
            <a:r>
              <a:rPr lang="en-US" sz="2400" dirty="0" smtClean="0"/>
              <a:t>for everyone else on the team.  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226004" y="2920387"/>
            <a:ext cx="38991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 have to keep nagging you to </a:t>
            </a:r>
          </a:p>
          <a:p>
            <a:r>
              <a:rPr lang="en-US" sz="2400" dirty="0" smtClean="0"/>
              <a:t>get anything done. 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579" y="0"/>
            <a:ext cx="1796207" cy="160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/>
              <a:t>When It Doesn’t Work   </a:t>
            </a:r>
            <a:endParaRPr lang="en-US" sz="3600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839200" y="6324600"/>
            <a:ext cx="3352800" cy="365125"/>
          </a:xfrm>
        </p:spPr>
        <p:txBody>
          <a:bodyPr/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sym typeface="Symbol" charset="2"/>
              </a:rPr>
              <a:t>©Rita Sever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sym typeface="Symbol" charset="2"/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  <a:sym typeface="Symbol" charset="2"/>
              </a:rPr>
              <a:t>rita@Supervisionmatters.com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59680" y="222789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smtClean="0"/>
              <a:t>Prepared to see it through to termination if necessary? 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Is it a matter of can’t or won’t?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71" y="2641963"/>
            <a:ext cx="3282043" cy="19692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9360" y="3531662"/>
            <a:ext cx="4846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If discipline, then 4 components: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What’s the problem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What’s the solution?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When?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Consequence?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370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/>
              <a:t>Feedback</a:t>
            </a:r>
            <a:endParaRPr lang="en-US" sz="36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142617" y="6418470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©Rita Sever </a:t>
            </a:r>
          </a:p>
          <a:p>
            <a:pPr algn="r"/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55" y="2113341"/>
            <a:ext cx="3701637" cy="3701637"/>
          </a:xfrm>
        </p:spPr>
      </p:pic>
      <p:sp>
        <p:nvSpPr>
          <p:cNvPr id="3" name="TextBox 2"/>
          <p:cNvSpPr txBox="1"/>
          <p:nvPr/>
        </p:nvSpPr>
        <p:spPr>
          <a:xfrm rot="19455465">
            <a:off x="2598284" y="2425254"/>
            <a:ext cx="2305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Questions?</a:t>
            </a:r>
          </a:p>
          <a:p>
            <a:r>
              <a:rPr lang="en-US" sz="3200" dirty="0" smtClean="0">
                <a:solidFill>
                  <a:schemeClr val="accent1"/>
                </a:solidFill>
              </a:rPr>
              <a:t>Comments? </a:t>
            </a:r>
          </a:p>
          <a:p>
            <a:r>
              <a:rPr lang="en-US" sz="3200" dirty="0" smtClean="0">
                <a:solidFill>
                  <a:schemeClr val="accent1"/>
                </a:solidFill>
              </a:rPr>
              <a:t>Concerns?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0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38100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Three Keys </a:t>
            </a:r>
          </a:p>
          <a:p>
            <a:pPr algn="ctr"/>
            <a:r>
              <a:rPr lang="en-US" sz="3600" dirty="0" smtClean="0"/>
              <a:t>to Effective Supervision </a:t>
            </a:r>
            <a:endParaRPr lang="en-US" sz="3600" dirty="0"/>
          </a:p>
        </p:txBody>
      </p:sp>
      <p:pic>
        <p:nvPicPr>
          <p:cNvPr id="8" name="Picture 7" descr="color wheel_html_m62fdfbb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52400"/>
            <a:ext cx="1162050" cy="1090203"/>
          </a:xfrm>
          <a:prstGeom prst="rect">
            <a:avLst/>
          </a:prstGeom>
        </p:spPr>
      </p:pic>
      <p:sp>
        <p:nvSpPr>
          <p:cNvPr id="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9098280" y="6308725"/>
            <a:ext cx="2895600" cy="549275"/>
          </a:xfrm>
        </p:spPr>
        <p:txBody>
          <a:bodyPr/>
          <a:lstStyle/>
          <a:p>
            <a:pPr algn="r"/>
            <a:r>
              <a:rPr lang="en-US" sz="1100" b="1" dirty="0" smtClean="0">
                <a:solidFill>
                  <a:schemeClr val="bg1"/>
                </a:solidFill>
              </a:rPr>
              <a:t>©Rita Sever</a:t>
            </a:r>
          </a:p>
          <a:p>
            <a:pPr algn="r"/>
            <a:r>
              <a:rPr lang="en-US" sz="1100" b="1" dirty="0" err="1" smtClean="0">
                <a:solidFill>
                  <a:schemeClr val="bg1"/>
                </a:solidFill>
              </a:rPr>
              <a:t>rita@Supervisionmatters.com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17526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Relationship	</a:t>
            </a:r>
          </a:p>
          <a:p>
            <a:r>
              <a:rPr lang="en-US" sz="1200" dirty="0" smtClean="0"/>
              <a:t>       	Regular Meetings 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Intentional Conversations </a:t>
            </a:r>
          </a:p>
          <a:p>
            <a:r>
              <a:rPr lang="en-US" sz="1200" dirty="0" smtClean="0"/>
              <a:t>       	Trust 	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" y="2948117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685800" y="4469476"/>
            <a:ext cx="2021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Feedback	</a:t>
            </a:r>
          </a:p>
          <a:p>
            <a:r>
              <a:rPr lang="en-US" sz="1200" dirty="0" smtClean="0"/>
              <a:t>	Honest 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Specific </a:t>
            </a:r>
          </a:p>
          <a:p>
            <a:r>
              <a:rPr lang="en-US" sz="1200" dirty="0" smtClean="0"/>
              <a:t>	Timely </a:t>
            </a:r>
          </a:p>
          <a:p>
            <a:r>
              <a:rPr lang="en-US" sz="1200" dirty="0" smtClean="0"/>
              <a:t>	Positive and Negative </a:t>
            </a:r>
          </a:p>
        </p:txBody>
      </p:sp>
      <p:pic>
        <p:nvPicPr>
          <p:cNvPr id="13" name="Picture 2" descr="C:\Users\rita\AppData\Local\Microsoft\Windows\Temporary Internet Files\Content.IE5\3XEXHGTP\MCj0433903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676400"/>
            <a:ext cx="476250" cy="476250"/>
          </a:xfrm>
          <a:prstGeom prst="rect">
            <a:avLst/>
          </a:prstGeom>
          <a:noFill/>
        </p:spPr>
      </p:pic>
      <p:pic>
        <p:nvPicPr>
          <p:cNvPr id="14" name="Picture 2" descr="C:\Users\rita\AppData\Local\Microsoft\Windows\Temporary Internet Files\Content.IE5\3XEXHGTP\MCj0433903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550" y="4469476"/>
            <a:ext cx="476250" cy="476250"/>
          </a:xfrm>
          <a:prstGeom prst="rect">
            <a:avLst/>
          </a:prstGeom>
          <a:noFill/>
        </p:spPr>
      </p:pic>
      <p:pic>
        <p:nvPicPr>
          <p:cNvPr id="15" name="Picture 2" descr="C:\Users\rita\AppData\Local\Microsoft\Windows\Temporary Internet Files\Content.IE5\3XEXHGTP\MCj0433903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75" y="3257107"/>
            <a:ext cx="476250" cy="476250"/>
          </a:xfrm>
          <a:prstGeom prst="rect">
            <a:avLst/>
          </a:prstGeom>
          <a:noFill/>
        </p:spPr>
      </p:pic>
      <p:graphicFrame>
        <p:nvGraphicFramePr>
          <p:cNvPr id="16" name="Diagram 15"/>
          <p:cNvGraphicFramePr/>
          <p:nvPr/>
        </p:nvGraphicFramePr>
        <p:xfrm>
          <a:off x="2710550" y="1825941"/>
          <a:ext cx="6096000" cy="398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85800" y="3263998"/>
            <a:ext cx="334805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Expectations</a:t>
            </a:r>
          </a:p>
          <a:p>
            <a:r>
              <a:rPr lang="en-US" sz="1100" dirty="0" smtClean="0"/>
              <a:t>   	Explicit Clarity </a:t>
            </a:r>
          </a:p>
          <a:p>
            <a:r>
              <a:rPr lang="en-US" sz="1100" dirty="0" smtClean="0"/>
              <a:t>        	Tasks, Responsibilities and Values </a:t>
            </a:r>
          </a:p>
          <a:p>
            <a:r>
              <a:rPr lang="en-US" sz="1100" dirty="0" smtClean="0"/>
              <a:t>	Review when there are changes or problems 	Make Clear Agreements </a:t>
            </a:r>
          </a:p>
        </p:txBody>
      </p:sp>
    </p:spTree>
    <p:extLst>
      <p:ext uri="{BB962C8B-B14F-4D97-AF65-F5344CB8AC3E}">
        <p14:creationId xmlns:p14="http://schemas.microsoft.com/office/powerpoint/2010/main" val="103175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Hello!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I’m Rita </a:t>
            </a:r>
          </a:p>
          <a:p>
            <a:r>
              <a:rPr lang="en-US" dirty="0" smtClean="0"/>
              <a:t>Who’s Here?  </a:t>
            </a:r>
          </a:p>
          <a:p>
            <a:pPr lvl="1"/>
            <a:r>
              <a:rPr lang="en-US" dirty="0" smtClean="0"/>
              <a:t>Each organization </a:t>
            </a:r>
          </a:p>
          <a:p>
            <a:pPr lvl="1"/>
            <a:r>
              <a:rPr lang="en-US" dirty="0" smtClean="0"/>
              <a:t>How many?  </a:t>
            </a:r>
          </a:p>
          <a:p>
            <a:pPr lvl="1"/>
            <a:r>
              <a:rPr lang="en-US" dirty="0" smtClean="0"/>
              <a:t>Kinds of Jobs?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   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842" y="2417524"/>
            <a:ext cx="4778679" cy="3185786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369196" y="6411794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©Rita Sever</a:t>
            </a:r>
          </a:p>
          <a:p>
            <a:pPr algn="r"/>
            <a:r>
              <a:rPr lang="en-US" sz="1100" dirty="0" smtClean="0"/>
              <a:t> </a:t>
            </a:r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385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Rita Sever, MA</a:t>
            </a:r>
          </a:p>
          <a:p>
            <a:r>
              <a:rPr lang="en-US" dirty="0" err="1" smtClean="0"/>
              <a:t>Supervisionmatters.com</a:t>
            </a:r>
            <a:r>
              <a:rPr lang="en-US" dirty="0" smtClean="0"/>
              <a:t> </a:t>
            </a:r>
          </a:p>
          <a:p>
            <a:r>
              <a:rPr lang="en-US" dirty="0" smtClean="0"/>
              <a:t>FB:  @</a:t>
            </a:r>
            <a:r>
              <a:rPr lang="en-US" dirty="0" err="1" smtClean="0"/>
              <a:t>Supervisioncoach</a:t>
            </a:r>
            <a:endParaRPr lang="en-US" dirty="0" smtClean="0"/>
          </a:p>
          <a:p>
            <a:r>
              <a:rPr lang="en-US" dirty="0" smtClean="0"/>
              <a:t>Twitter:  @</a:t>
            </a:r>
            <a:r>
              <a:rPr lang="en-US" dirty="0" err="1" smtClean="0"/>
              <a:t>Supervisionhelp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rita@supervisionmatters.com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842" y="2417524"/>
            <a:ext cx="4778679" cy="3185786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369196" y="6411794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©Rita Sever</a:t>
            </a:r>
          </a:p>
          <a:p>
            <a:pPr algn="r"/>
            <a:r>
              <a:rPr lang="en-US" sz="1100" dirty="0" smtClean="0"/>
              <a:t> </a:t>
            </a:r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3695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Hello!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Poll:  How many people do you supervise 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pPr lvl="6"/>
            <a:r>
              <a:rPr lang="en-US" sz="2400" dirty="0" smtClean="0"/>
              <a:t>0-1 </a:t>
            </a:r>
          </a:p>
          <a:p>
            <a:pPr lvl="6"/>
            <a:r>
              <a:rPr lang="en-US" sz="2400" dirty="0" smtClean="0"/>
              <a:t>2-3</a:t>
            </a:r>
          </a:p>
          <a:p>
            <a:pPr lvl="6"/>
            <a:r>
              <a:rPr lang="en-US" sz="2400" dirty="0" smtClean="0"/>
              <a:t>4-5</a:t>
            </a:r>
          </a:p>
          <a:p>
            <a:pPr lvl="6"/>
            <a:r>
              <a:rPr lang="en-US" sz="2400" dirty="0" smtClean="0"/>
              <a:t>6+  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   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369196" y="6411794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©Rita Sever</a:t>
            </a:r>
          </a:p>
          <a:p>
            <a:pPr algn="r"/>
            <a:r>
              <a:rPr lang="en-US" sz="1100" dirty="0" smtClean="0"/>
              <a:t> </a:t>
            </a:r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0667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Hello!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reading was most helpful to you?  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Stop Being So Nice </a:t>
            </a:r>
          </a:p>
          <a:p>
            <a:r>
              <a:rPr lang="en-US" dirty="0"/>
              <a:t>The Transparent Supervisor </a:t>
            </a:r>
            <a:r>
              <a:rPr lang="en-US" dirty="0" smtClean="0"/>
              <a:t> </a:t>
            </a:r>
            <a:r>
              <a:rPr lang="en-US" dirty="0"/>
              <a:t>  </a:t>
            </a:r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elegation </a:t>
            </a:r>
            <a:r>
              <a:rPr lang="en-US" dirty="0"/>
              <a:t>Made Simple        </a:t>
            </a:r>
          </a:p>
          <a:p>
            <a:r>
              <a:rPr lang="en-US" dirty="0"/>
              <a:t>It’s Simply Information                </a:t>
            </a:r>
          </a:p>
          <a:p>
            <a:r>
              <a:rPr lang="en-US" dirty="0"/>
              <a:t>A Formula for Giving Feedback          </a:t>
            </a:r>
            <a:endParaRPr lang="en-US" dirty="0" smtClean="0"/>
          </a:p>
          <a:p>
            <a:r>
              <a:rPr lang="en-US" dirty="0" smtClean="0"/>
              <a:t>Look </a:t>
            </a:r>
            <a:r>
              <a:rPr lang="en-US" dirty="0"/>
              <a:t>for the Gray         </a:t>
            </a:r>
          </a:p>
          <a:p>
            <a:r>
              <a:rPr lang="en-US" dirty="0"/>
              <a:t>Fair Discipline in Four Steps  </a:t>
            </a:r>
            <a:endParaRPr lang="en-US" dirty="0" smtClean="0"/>
          </a:p>
          <a:p>
            <a:r>
              <a:rPr lang="en-US" dirty="0" smtClean="0"/>
              <a:t>Are </a:t>
            </a:r>
            <a:r>
              <a:rPr lang="en-US" dirty="0"/>
              <a:t>You A Family or Team         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369196" y="6411794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©Rita Sever</a:t>
            </a:r>
          </a:p>
          <a:p>
            <a:pPr algn="r"/>
            <a:r>
              <a:rPr lang="en-US" sz="1100" dirty="0" smtClean="0"/>
              <a:t> </a:t>
            </a:r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990343"/>
            <a:ext cx="2045489" cy="31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0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It takes time . . .  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754823"/>
            <a:ext cx="4022725" cy="40227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005" y="1772285"/>
            <a:ext cx="5715000" cy="39878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215769" y="6492875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©Rita </a:t>
            </a:r>
            <a:r>
              <a:rPr lang="en-US" sz="1100" smtClean="0"/>
              <a:t>Sever </a:t>
            </a:r>
          </a:p>
          <a:p>
            <a:pPr algn="r"/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5604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38100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Three Keys </a:t>
            </a:r>
          </a:p>
          <a:p>
            <a:pPr algn="ctr"/>
            <a:r>
              <a:rPr lang="en-US" sz="3600" dirty="0" smtClean="0"/>
              <a:t>to Effective Supervision </a:t>
            </a:r>
            <a:endParaRPr lang="en-US" sz="3600" dirty="0"/>
          </a:p>
        </p:txBody>
      </p:sp>
      <p:pic>
        <p:nvPicPr>
          <p:cNvPr id="8" name="Picture 7" descr="color wheel_html_m62fdfbb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52400"/>
            <a:ext cx="1162050" cy="1090203"/>
          </a:xfrm>
          <a:prstGeom prst="rect">
            <a:avLst/>
          </a:prstGeom>
        </p:spPr>
      </p:pic>
      <p:sp>
        <p:nvSpPr>
          <p:cNvPr id="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9098280" y="6308725"/>
            <a:ext cx="2895600" cy="549275"/>
          </a:xfrm>
        </p:spPr>
        <p:txBody>
          <a:bodyPr/>
          <a:lstStyle/>
          <a:p>
            <a:pPr algn="r"/>
            <a:r>
              <a:rPr lang="en-US" sz="1100" b="1" dirty="0" smtClean="0">
                <a:solidFill>
                  <a:schemeClr val="bg1"/>
                </a:solidFill>
              </a:rPr>
              <a:t>©Rita Sever</a:t>
            </a:r>
          </a:p>
          <a:p>
            <a:pPr algn="r"/>
            <a:r>
              <a:rPr lang="en-US" sz="1100" b="1" dirty="0" err="1" smtClean="0">
                <a:solidFill>
                  <a:schemeClr val="bg1"/>
                </a:solidFill>
              </a:rPr>
              <a:t>rita@Supervisionmatters.com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17526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Relationship	</a:t>
            </a:r>
          </a:p>
          <a:p>
            <a:r>
              <a:rPr lang="en-US" sz="1200" dirty="0" smtClean="0"/>
              <a:t>       	Regular Meetings 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Intentional Conversations </a:t>
            </a:r>
          </a:p>
          <a:p>
            <a:r>
              <a:rPr lang="en-US" sz="1200" dirty="0" smtClean="0"/>
              <a:t>       	Trust 	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" y="2948117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685800" y="4469476"/>
            <a:ext cx="2021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Feedback	</a:t>
            </a:r>
          </a:p>
          <a:p>
            <a:r>
              <a:rPr lang="en-US" sz="1200" dirty="0" smtClean="0"/>
              <a:t>	Honest 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Specific </a:t>
            </a:r>
          </a:p>
          <a:p>
            <a:r>
              <a:rPr lang="en-US" sz="1200" dirty="0" smtClean="0"/>
              <a:t>	Timely </a:t>
            </a:r>
          </a:p>
          <a:p>
            <a:r>
              <a:rPr lang="en-US" sz="1200" dirty="0" smtClean="0"/>
              <a:t>	Positive and Negative </a:t>
            </a:r>
          </a:p>
        </p:txBody>
      </p:sp>
      <p:pic>
        <p:nvPicPr>
          <p:cNvPr id="13" name="Picture 2" descr="C:\Users\rita\AppData\Local\Microsoft\Windows\Temporary Internet Files\Content.IE5\3XEXHGTP\MCj0433903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676400"/>
            <a:ext cx="476250" cy="476250"/>
          </a:xfrm>
          <a:prstGeom prst="rect">
            <a:avLst/>
          </a:prstGeom>
          <a:noFill/>
        </p:spPr>
      </p:pic>
      <p:pic>
        <p:nvPicPr>
          <p:cNvPr id="14" name="Picture 2" descr="C:\Users\rita\AppData\Local\Microsoft\Windows\Temporary Internet Files\Content.IE5\3XEXHGTP\MCj0433903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550" y="4469476"/>
            <a:ext cx="476250" cy="476250"/>
          </a:xfrm>
          <a:prstGeom prst="rect">
            <a:avLst/>
          </a:prstGeom>
          <a:noFill/>
        </p:spPr>
      </p:pic>
      <p:pic>
        <p:nvPicPr>
          <p:cNvPr id="15" name="Picture 2" descr="C:\Users\rita\AppData\Local\Microsoft\Windows\Temporary Internet Files\Content.IE5\3XEXHGTP\MCj0433903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75" y="3257107"/>
            <a:ext cx="476250" cy="476250"/>
          </a:xfrm>
          <a:prstGeom prst="rect">
            <a:avLst/>
          </a:prstGeom>
          <a:noFill/>
        </p:spPr>
      </p:pic>
      <p:graphicFrame>
        <p:nvGraphicFramePr>
          <p:cNvPr id="16" name="Diagram 15"/>
          <p:cNvGraphicFramePr/>
          <p:nvPr/>
        </p:nvGraphicFramePr>
        <p:xfrm>
          <a:off x="2710550" y="1825941"/>
          <a:ext cx="6096000" cy="398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85800" y="3263998"/>
            <a:ext cx="334805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Expectations</a:t>
            </a:r>
          </a:p>
          <a:p>
            <a:r>
              <a:rPr lang="en-US" sz="1100" dirty="0" smtClean="0"/>
              <a:t>   	Explicit Clarity </a:t>
            </a:r>
          </a:p>
          <a:p>
            <a:r>
              <a:rPr lang="en-US" sz="1100" dirty="0" smtClean="0"/>
              <a:t>        	Tasks, Responsibilities and Values </a:t>
            </a:r>
          </a:p>
          <a:p>
            <a:r>
              <a:rPr lang="en-US" sz="1100" dirty="0" smtClean="0"/>
              <a:t>	Review when there are changes or problems 	Make Clear Agreements </a:t>
            </a:r>
          </a:p>
        </p:txBody>
      </p:sp>
    </p:spTree>
    <p:extLst>
      <p:ext uri="{BB962C8B-B14F-4D97-AF65-F5344CB8AC3E}">
        <p14:creationId xmlns:p14="http://schemas.microsoft.com/office/powerpoint/2010/main" val="32800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Relationship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005" y="1772285"/>
            <a:ext cx="5715000" cy="3987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8720" y="2196524"/>
            <a:ext cx="394063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Regular Meetings</a:t>
            </a:r>
          </a:p>
          <a:p>
            <a:pPr marL="742950" lvl="1" indent="-285750">
              <a:buFont typeface="Wingdings" charset="2"/>
              <a:buChar char="v"/>
            </a:pPr>
            <a:r>
              <a:rPr lang="en-US" dirty="0"/>
              <a:t>	</a:t>
            </a:r>
            <a:r>
              <a:rPr lang="en-US" dirty="0" smtClean="0"/>
              <a:t>What’s working?</a:t>
            </a:r>
          </a:p>
          <a:p>
            <a:pPr marL="742950" lvl="1" indent="-285750">
              <a:buFont typeface="Wingdings" charset="2"/>
              <a:buChar char="v"/>
            </a:pPr>
            <a:r>
              <a:rPr lang="en-US" dirty="0"/>
              <a:t>	</a:t>
            </a:r>
            <a:r>
              <a:rPr lang="en-US" dirty="0" smtClean="0"/>
              <a:t>What’s not working? </a:t>
            </a:r>
          </a:p>
          <a:p>
            <a:pPr marL="742950" lvl="1" indent="-285750">
              <a:buFont typeface="Wingdings" charset="2"/>
              <a:buChar char="v"/>
            </a:pPr>
            <a:r>
              <a:rPr lang="en-US" dirty="0"/>
              <a:t>	</a:t>
            </a:r>
            <a:r>
              <a:rPr lang="en-US" dirty="0" smtClean="0"/>
              <a:t>What’s next? 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Two-way conversations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Awareness of one’s own lens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Consideration of power and privilege</a:t>
            </a:r>
            <a:endParaRPr lang="en-US" dirty="0"/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234057" y="6354200"/>
            <a:ext cx="4822804" cy="365125"/>
          </a:xfrm>
        </p:spPr>
        <p:txBody>
          <a:bodyPr/>
          <a:lstStyle/>
          <a:p>
            <a:pPr algn="r"/>
            <a:r>
              <a:rPr lang="en-US" sz="1100" dirty="0" smtClean="0"/>
              <a:t>©</a:t>
            </a:r>
            <a:r>
              <a:rPr lang="en-US" sz="1100" smtClean="0"/>
              <a:t>Rita Sever</a:t>
            </a:r>
          </a:p>
          <a:p>
            <a:pPr algn="r"/>
            <a:r>
              <a:rPr lang="en-US" sz="1100" dirty="0" smtClean="0"/>
              <a:t> </a:t>
            </a:r>
            <a:r>
              <a:rPr lang="en-US" sz="1100" dirty="0" err="1" smtClean="0"/>
              <a:t>rita@Supervisionmatters.com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1907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Custom 8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32BD44"/>
      </a:accent1>
      <a:accent2>
        <a:srgbClr val="099C34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6139</TotalTime>
  <Words>1966</Words>
  <Application>Microsoft Office PowerPoint</Application>
  <PresentationFormat>Widescreen</PresentationFormat>
  <Paragraphs>573</Paragraphs>
  <Slides>40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Symbol</vt:lpstr>
      <vt:lpstr>Wingdings</vt:lpstr>
      <vt:lpstr>Retrospect</vt:lpstr>
      <vt:lpstr>Three Keys to  Effective Supervision  </vt:lpstr>
      <vt:lpstr>PowerPoint Presentation</vt:lpstr>
      <vt:lpstr>PowerPoint Presentation</vt:lpstr>
      <vt:lpstr>Hello!  </vt:lpstr>
      <vt:lpstr>Hello!  </vt:lpstr>
      <vt:lpstr>Hello!  </vt:lpstr>
      <vt:lpstr>It takes time . . .  </vt:lpstr>
      <vt:lpstr> </vt:lpstr>
      <vt:lpstr>Relationship</vt:lpstr>
      <vt:lpstr>Relationship</vt:lpstr>
      <vt:lpstr>Relationship</vt:lpstr>
      <vt:lpstr>Relationship</vt:lpstr>
      <vt:lpstr>Relationship</vt:lpstr>
      <vt:lpstr>Relationship</vt:lpstr>
      <vt:lpstr>Relationship</vt:lpstr>
      <vt:lpstr>Relationship</vt:lpstr>
      <vt:lpstr>Relationship</vt:lpstr>
      <vt:lpstr>Relationship</vt:lpstr>
      <vt:lpstr>Expectations </vt:lpstr>
      <vt:lpstr>Expectations </vt:lpstr>
      <vt:lpstr>Clear Agreements </vt:lpstr>
      <vt:lpstr>Clear Agreements </vt:lpstr>
      <vt:lpstr>Clear Agreements </vt:lpstr>
      <vt:lpstr>Clear Agreements </vt:lpstr>
      <vt:lpstr>Expectations </vt:lpstr>
      <vt:lpstr>Expectations </vt:lpstr>
      <vt:lpstr>Expectations</vt:lpstr>
      <vt:lpstr>Feedback  </vt:lpstr>
      <vt:lpstr>Feedback  </vt:lpstr>
      <vt:lpstr>Feedback  </vt:lpstr>
      <vt:lpstr>Feedback  </vt:lpstr>
      <vt:lpstr>Feedback  </vt:lpstr>
      <vt:lpstr>Feedback  </vt:lpstr>
      <vt:lpstr>Feedback  </vt:lpstr>
      <vt:lpstr>Feedback  </vt:lpstr>
      <vt:lpstr>Feedback  </vt:lpstr>
      <vt:lpstr>When It Doesn’t Work   </vt:lpstr>
      <vt:lpstr>Feedback</vt:lpstr>
      <vt:lpstr> </vt:lpstr>
      <vt:lpstr>Thank YOU!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Supervision Matters</dc:title>
  <dc:creator>Rita Sever</dc:creator>
  <cp:lastModifiedBy>Spring Opara</cp:lastModifiedBy>
  <cp:revision>63</cp:revision>
  <dcterms:created xsi:type="dcterms:W3CDTF">2017-01-07T21:54:17Z</dcterms:created>
  <dcterms:modified xsi:type="dcterms:W3CDTF">2017-10-02T22:40:23Z</dcterms:modified>
</cp:coreProperties>
</file>